
<file path=[Content_Types].xml><?xml version="1.0" encoding="utf-8"?>
<Types xmlns="http://schemas.openxmlformats.org/package/2006/content-types">
  <Default Extension="bin" ContentType="image/unknown"/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99" r:id="rId2"/>
    <p:sldId id="277" r:id="rId3"/>
    <p:sldId id="285" r:id="rId4"/>
    <p:sldId id="287" r:id="rId5"/>
    <p:sldId id="284" r:id="rId6"/>
    <p:sldId id="311" r:id="rId7"/>
    <p:sldId id="301" r:id="rId8"/>
    <p:sldId id="347" r:id="rId9"/>
    <p:sldId id="348" r:id="rId10"/>
    <p:sldId id="349" r:id="rId11"/>
    <p:sldId id="292" r:id="rId12"/>
    <p:sldId id="271" r:id="rId13"/>
    <p:sldId id="272" r:id="rId14"/>
    <p:sldId id="303" r:id="rId15"/>
    <p:sldId id="273" r:id="rId16"/>
    <p:sldId id="304" r:id="rId17"/>
    <p:sldId id="296" r:id="rId18"/>
    <p:sldId id="26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1" autoAdjust="0"/>
    <p:restoredTop sz="94660"/>
  </p:normalViewPr>
  <p:slideViewPr>
    <p:cSldViewPr>
      <p:cViewPr varScale="1">
        <p:scale>
          <a:sx n="78" d="100"/>
          <a:sy n="78" d="100"/>
        </p:scale>
        <p:origin x="1613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F5CBD2-4113-4865-994A-D52E92B9A0E2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FBD44E-2F56-4386-B157-9F501DA37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051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FBD44E-2F56-4386-B157-9F501DA37A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9773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FBD44E-2F56-4386-B157-9F501DA37A4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505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5EE045B-A745-4084-9A89-299B9CE3C8D2}" type="slidenum">
              <a:rPr lang="en-US" altLang="en-US"/>
              <a:pPr eaLnBrk="1" hangingPunct="1"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8038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AC7FD-DC29-4599-9005-574209F0DAC3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99B27-43E7-4840-8C85-955E2AF835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098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AC7FD-DC29-4599-9005-574209F0DAC3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99B27-43E7-4840-8C85-955E2AF835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821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AC7FD-DC29-4599-9005-574209F0DAC3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99B27-43E7-4840-8C85-955E2AF835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567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AC7FD-DC29-4599-9005-574209F0DAC3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99B27-43E7-4840-8C85-955E2AF835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507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AC7FD-DC29-4599-9005-574209F0DAC3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99B27-43E7-4840-8C85-955E2AF835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179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AC7FD-DC29-4599-9005-574209F0DAC3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99B27-43E7-4840-8C85-955E2AF835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568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AC7FD-DC29-4599-9005-574209F0DAC3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99B27-43E7-4840-8C85-955E2AF835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624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AC7FD-DC29-4599-9005-574209F0DAC3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99B27-43E7-4840-8C85-955E2AF835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361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AC7FD-DC29-4599-9005-574209F0DAC3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99B27-43E7-4840-8C85-955E2AF835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10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AC7FD-DC29-4599-9005-574209F0DAC3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99B27-43E7-4840-8C85-955E2AF835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30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AC7FD-DC29-4599-9005-574209F0DAC3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99B27-43E7-4840-8C85-955E2AF835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190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AC7FD-DC29-4599-9005-574209F0DAC3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99B27-43E7-4840-8C85-955E2AF835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48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14.jpeg"/><Relationship Id="rId7" Type="http://schemas.openxmlformats.org/officeDocument/2006/relationships/image" Target="../media/image3.wm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gif"/><Relationship Id="rId5" Type="http://schemas.openxmlformats.org/officeDocument/2006/relationships/image" Target="../media/image16.gif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4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wmf"/><Relationship Id="rId5" Type="http://schemas.openxmlformats.org/officeDocument/2006/relationships/image" Target="../media/image12.jpeg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4.gif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0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WordArt 2"/>
          <p:cNvSpPr>
            <a:spLocks noChangeArrowheads="1" noChangeShapeType="1" noTextEdit="1"/>
          </p:cNvSpPr>
          <p:nvPr/>
        </p:nvSpPr>
        <p:spPr bwMode="auto">
          <a:xfrm>
            <a:off x="381000" y="1609725"/>
            <a:ext cx="2362200" cy="6762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u="sng" kern="1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Unit </a:t>
            </a:r>
            <a:r>
              <a:rPr lang="en-US" sz="3600" b="1" u="sng" kern="10" dirty="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7</a:t>
            </a:r>
          </a:p>
        </p:txBody>
      </p:sp>
      <p:sp>
        <p:nvSpPr>
          <p:cNvPr id="239619" name="WordArt 3"/>
          <p:cNvSpPr>
            <a:spLocks noChangeArrowheads="1" noChangeShapeType="1" noTextEdit="1"/>
          </p:cNvSpPr>
          <p:nvPr/>
        </p:nvSpPr>
        <p:spPr bwMode="auto">
          <a:xfrm>
            <a:off x="381000" y="1273314"/>
            <a:ext cx="8382000" cy="276528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339"/>
              </a:avLst>
            </a:prstTxWarp>
          </a:bodyPr>
          <a:lstStyle/>
          <a:p>
            <a:pPr algn="ctr"/>
            <a:endParaRPr lang="en-US" sz="7200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</a:endParaRPr>
          </a:p>
          <a:p>
            <a:pPr algn="ctr"/>
            <a:endParaRPr lang="en-US" sz="7200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</a:endParaRPr>
          </a:p>
          <a:p>
            <a:pPr algn="ctr"/>
            <a:r>
              <a:rPr lang="en-US" sz="72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POLLUTION</a:t>
            </a:r>
          </a:p>
          <a:p>
            <a:pPr algn="ctr"/>
            <a:endParaRPr lang="en-US" sz="7200" b="1" kern="10" dirty="0">
              <a:ln w="25400">
                <a:solidFill>
                  <a:schemeClr val="tx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39621" name="WordArt 5"/>
          <p:cNvSpPr>
            <a:spLocks noChangeArrowheads="1" noChangeShapeType="1" noTextEdit="1"/>
          </p:cNvSpPr>
          <p:nvPr/>
        </p:nvSpPr>
        <p:spPr bwMode="auto">
          <a:xfrm>
            <a:off x="2209800" y="4267200"/>
            <a:ext cx="54864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5400" b="1" kern="10" dirty="0">
                <a:ln w="28575">
                  <a:solidFill>
                    <a:srgbClr val="2209D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A CLOSER </a:t>
            </a:r>
            <a:r>
              <a:rPr lang="en-US" sz="5400" b="1" kern="10">
                <a:ln w="28575">
                  <a:solidFill>
                    <a:srgbClr val="2209D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LOOK 2</a:t>
            </a:r>
            <a:endParaRPr lang="en-US" sz="5400" b="1" kern="10" dirty="0">
              <a:ln w="28575">
                <a:solidFill>
                  <a:srgbClr val="2209D9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6152" name="Picture 9" descr="49AF38FFEB6845B3B114AB5BA0AB9D03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67200"/>
            <a:ext cx="2135188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10" descr="F9849DCFA90C473196ECD16214E7700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4267200"/>
            <a:ext cx="25908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Picture 11" descr="POINSET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8155782" y="2381"/>
            <a:ext cx="990600" cy="98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5" name="Picture 12" descr="POINSET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83820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6" name="Picture 13" descr="POINSET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5400000">
            <a:off x="-1587" y="5945187"/>
            <a:ext cx="914400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7" name="Picture 14" descr="POINSET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8305800" y="6022975"/>
            <a:ext cx="83820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8991600" y="838200"/>
            <a:ext cx="152400" cy="5029200"/>
            <a:chOff x="5184" y="816"/>
            <a:chExt cx="432" cy="2688"/>
          </a:xfrm>
        </p:grpSpPr>
        <p:pic>
          <p:nvPicPr>
            <p:cNvPr id="6189" name="Picture 16" descr="56CEE190D2834983BE9B1882D8651F72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10800000">
              <a:off x="5184" y="816"/>
              <a:ext cx="432" cy="1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90" name="Picture 17" descr="56CEE190D2834983BE9B1882D8651F72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10800000">
              <a:off x="5184" y="2064"/>
              <a:ext cx="432" cy="1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685800" y="0"/>
            <a:ext cx="7315200" cy="228600"/>
            <a:chOff x="336" y="144"/>
            <a:chExt cx="4608" cy="144"/>
          </a:xfrm>
        </p:grpSpPr>
        <p:grpSp>
          <p:nvGrpSpPr>
            <p:cNvPr id="4" name="Group 19"/>
            <p:cNvGrpSpPr>
              <a:grpSpLocks/>
            </p:cNvGrpSpPr>
            <p:nvPr/>
          </p:nvGrpSpPr>
          <p:grpSpPr bwMode="auto">
            <a:xfrm rot="-5400000">
              <a:off x="960" y="-480"/>
              <a:ext cx="144" cy="1392"/>
              <a:chOff x="5184" y="816"/>
              <a:chExt cx="432" cy="2688"/>
            </a:xfrm>
          </p:grpSpPr>
          <p:pic>
            <p:nvPicPr>
              <p:cNvPr id="6187" name="Picture 20" descr="56CEE190D2834983BE9B1882D8651F72"/>
              <p:cNvPicPr>
                <a:picLocks noChangeAspect="1" noChangeArrowheads="1" noCrop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 rot="10800000">
                <a:off x="5184" y="816"/>
                <a:ext cx="432" cy="1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188" name="Picture 21" descr="56CEE190D2834983BE9B1882D8651F72"/>
              <p:cNvPicPr>
                <a:picLocks noChangeAspect="1" noChangeArrowheads="1" noCrop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 rot="10800000">
                <a:off x="5184" y="2064"/>
                <a:ext cx="432" cy="1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5" name="Group 22"/>
            <p:cNvGrpSpPr>
              <a:grpSpLocks/>
            </p:cNvGrpSpPr>
            <p:nvPr/>
          </p:nvGrpSpPr>
          <p:grpSpPr bwMode="auto">
            <a:xfrm rot="-5400000">
              <a:off x="2064" y="-480"/>
              <a:ext cx="144" cy="1392"/>
              <a:chOff x="5184" y="816"/>
              <a:chExt cx="432" cy="2688"/>
            </a:xfrm>
          </p:grpSpPr>
          <p:pic>
            <p:nvPicPr>
              <p:cNvPr id="6185" name="Picture 23" descr="56CEE190D2834983BE9B1882D8651F72"/>
              <p:cNvPicPr>
                <a:picLocks noChangeAspect="1" noChangeArrowheads="1" noCrop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 rot="10800000">
                <a:off x="5184" y="816"/>
                <a:ext cx="432" cy="1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186" name="Picture 24" descr="56CEE190D2834983BE9B1882D8651F72"/>
              <p:cNvPicPr>
                <a:picLocks noChangeAspect="1" noChangeArrowheads="1" noCrop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 rot="10800000">
                <a:off x="5184" y="2064"/>
                <a:ext cx="432" cy="1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6" name="Group 25"/>
            <p:cNvGrpSpPr>
              <a:grpSpLocks/>
            </p:cNvGrpSpPr>
            <p:nvPr/>
          </p:nvGrpSpPr>
          <p:grpSpPr bwMode="auto">
            <a:xfrm rot="-5400000">
              <a:off x="2976" y="-480"/>
              <a:ext cx="144" cy="1392"/>
              <a:chOff x="5184" y="816"/>
              <a:chExt cx="432" cy="2688"/>
            </a:xfrm>
          </p:grpSpPr>
          <p:pic>
            <p:nvPicPr>
              <p:cNvPr id="6183" name="Picture 26" descr="56CEE190D2834983BE9B1882D8651F72"/>
              <p:cNvPicPr>
                <a:picLocks noChangeAspect="1" noChangeArrowheads="1" noCrop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 rot="10800000">
                <a:off x="5184" y="816"/>
                <a:ext cx="432" cy="1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184" name="Picture 27" descr="56CEE190D2834983BE9B1882D8651F72"/>
              <p:cNvPicPr>
                <a:picLocks noChangeAspect="1" noChangeArrowheads="1" noCrop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 rot="10800000">
                <a:off x="5184" y="2064"/>
                <a:ext cx="432" cy="1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7" name="Group 28"/>
            <p:cNvGrpSpPr>
              <a:grpSpLocks/>
            </p:cNvGrpSpPr>
            <p:nvPr/>
          </p:nvGrpSpPr>
          <p:grpSpPr bwMode="auto">
            <a:xfrm rot="-5400000">
              <a:off x="4176" y="-480"/>
              <a:ext cx="144" cy="1392"/>
              <a:chOff x="5184" y="816"/>
              <a:chExt cx="432" cy="2688"/>
            </a:xfrm>
          </p:grpSpPr>
          <p:pic>
            <p:nvPicPr>
              <p:cNvPr id="6181" name="Picture 29" descr="56CEE190D2834983BE9B1882D8651F72"/>
              <p:cNvPicPr>
                <a:picLocks noChangeAspect="1" noChangeArrowheads="1" noCrop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 rot="10800000">
                <a:off x="5184" y="816"/>
                <a:ext cx="432" cy="1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182" name="Picture 30" descr="56CEE190D2834983BE9B1882D8651F72"/>
              <p:cNvPicPr>
                <a:picLocks noChangeAspect="1" noChangeArrowheads="1" noCrop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 rot="10800000">
                <a:off x="5184" y="2064"/>
                <a:ext cx="432" cy="1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8" name="Group 31"/>
          <p:cNvGrpSpPr>
            <a:grpSpLocks/>
          </p:cNvGrpSpPr>
          <p:nvPr/>
        </p:nvGrpSpPr>
        <p:grpSpPr bwMode="auto">
          <a:xfrm>
            <a:off x="0" y="914400"/>
            <a:ext cx="152400" cy="5029200"/>
            <a:chOff x="5184" y="816"/>
            <a:chExt cx="432" cy="2688"/>
          </a:xfrm>
        </p:grpSpPr>
        <p:pic>
          <p:nvPicPr>
            <p:cNvPr id="6175" name="Picture 32" descr="56CEE190D2834983BE9B1882D8651F72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10800000">
              <a:off x="5184" y="816"/>
              <a:ext cx="432" cy="1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76" name="Picture 33" descr="56CEE190D2834983BE9B1882D8651F72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10800000">
              <a:off x="5184" y="2064"/>
              <a:ext cx="432" cy="1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Group 34"/>
          <p:cNvGrpSpPr>
            <a:grpSpLocks/>
          </p:cNvGrpSpPr>
          <p:nvPr/>
        </p:nvGrpSpPr>
        <p:grpSpPr bwMode="auto">
          <a:xfrm>
            <a:off x="990600" y="6629400"/>
            <a:ext cx="7315200" cy="228600"/>
            <a:chOff x="336" y="144"/>
            <a:chExt cx="4608" cy="144"/>
          </a:xfrm>
        </p:grpSpPr>
        <p:grpSp>
          <p:nvGrpSpPr>
            <p:cNvPr id="10" name="Group 35"/>
            <p:cNvGrpSpPr>
              <a:grpSpLocks/>
            </p:cNvGrpSpPr>
            <p:nvPr/>
          </p:nvGrpSpPr>
          <p:grpSpPr bwMode="auto">
            <a:xfrm rot="-5400000">
              <a:off x="960" y="-480"/>
              <a:ext cx="144" cy="1392"/>
              <a:chOff x="5184" y="816"/>
              <a:chExt cx="432" cy="2688"/>
            </a:xfrm>
          </p:grpSpPr>
          <p:pic>
            <p:nvPicPr>
              <p:cNvPr id="6173" name="Picture 36" descr="56CEE190D2834983BE9B1882D8651F72"/>
              <p:cNvPicPr>
                <a:picLocks noChangeAspect="1" noChangeArrowheads="1" noCrop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 rot="10800000">
                <a:off x="5184" y="816"/>
                <a:ext cx="432" cy="1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174" name="Picture 37" descr="56CEE190D2834983BE9B1882D8651F72"/>
              <p:cNvPicPr>
                <a:picLocks noChangeAspect="1" noChangeArrowheads="1" noCrop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 rot="10800000">
                <a:off x="5184" y="2064"/>
                <a:ext cx="432" cy="1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1" name="Group 38"/>
            <p:cNvGrpSpPr>
              <a:grpSpLocks/>
            </p:cNvGrpSpPr>
            <p:nvPr/>
          </p:nvGrpSpPr>
          <p:grpSpPr bwMode="auto">
            <a:xfrm rot="-5400000">
              <a:off x="2064" y="-480"/>
              <a:ext cx="144" cy="1392"/>
              <a:chOff x="5184" y="816"/>
              <a:chExt cx="432" cy="2688"/>
            </a:xfrm>
          </p:grpSpPr>
          <p:pic>
            <p:nvPicPr>
              <p:cNvPr id="6171" name="Picture 39" descr="56CEE190D2834983BE9B1882D8651F72"/>
              <p:cNvPicPr>
                <a:picLocks noChangeAspect="1" noChangeArrowheads="1" noCrop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 rot="10800000">
                <a:off x="5184" y="816"/>
                <a:ext cx="432" cy="1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172" name="Picture 40" descr="56CEE190D2834983BE9B1882D8651F72"/>
              <p:cNvPicPr>
                <a:picLocks noChangeAspect="1" noChangeArrowheads="1" noCrop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 rot="10800000">
                <a:off x="5184" y="2064"/>
                <a:ext cx="432" cy="1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2" name="Group 41"/>
            <p:cNvGrpSpPr>
              <a:grpSpLocks/>
            </p:cNvGrpSpPr>
            <p:nvPr/>
          </p:nvGrpSpPr>
          <p:grpSpPr bwMode="auto">
            <a:xfrm rot="-5400000">
              <a:off x="2976" y="-480"/>
              <a:ext cx="144" cy="1392"/>
              <a:chOff x="5184" y="816"/>
              <a:chExt cx="432" cy="2688"/>
            </a:xfrm>
          </p:grpSpPr>
          <p:pic>
            <p:nvPicPr>
              <p:cNvPr id="6169" name="Picture 42" descr="56CEE190D2834983BE9B1882D8651F72"/>
              <p:cNvPicPr>
                <a:picLocks noChangeAspect="1" noChangeArrowheads="1" noCrop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 rot="10800000">
                <a:off x="5184" y="816"/>
                <a:ext cx="432" cy="1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170" name="Picture 43" descr="56CEE190D2834983BE9B1882D8651F72"/>
              <p:cNvPicPr>
                <a:picLocks noChangeAspect="1" noChangeArrowheads="1" noCrop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 rot="10800000">
                <a:off x="5184" y="2064"/>
                <a:ext cx="432" cy="1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3" name="Group 44"/>
            <p:cNvGrpSpPr>
              <a:grpSpLocks/>
            </p:cNvGrpSpPr>
            <p:nvPr/>
          </p:nvGrpSpPr>
          <p:grpSpPr bwMode="auto">
            <a:xfrm rot="-5400000">
              <a:off x="4176" y="-480"/>
              <a:ext cx="144" cy="1392"/>
              <a:chOff x="5184" y="816"/>
              <a:chExt cx="432" cy="2688"/>
            </a:xfrm>
          </p:grpSpPr>
          <p:pic>
            <p:nvPicPr>
              <p:cNvPr id="6167" name="Picture 45" descr="56CEE190D2834983BE9B1882D8651F72"/>
              <p:cNvPicPr>
                <a:picLocks noChangeAspect="1" noChangeArrowheads="1" noCrop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 rot="10800000">
                <a:off x="5184" y="816"/>
                <a:ext cx="432" cy="1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168" name="Picture 46" descr="56CEE190D2834983BE9B1882D8651F72"/>
              <p:cNvPicPr>
                <a:picLocks noChangeAspect="1" noChangeArrowheads="1" noCrop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 rot="10800000">
                <a:off x="5184" y="2064"/>
                <a:ext cx="432" cy="1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8D0C271-89DF-FCA7-9C98-C33729025FFF}"/>
              </a:ext>
            </a:extLst>
          </p:cNvPr>
          <p:cNvSpPr txBox="1"/>
          <p:nvPr/>
        </p:nvSpPr>
        <p:spPr>
          <a:xfrm>
            <a:off x="3043238" y="625582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/>
            <a:r>
              <a:rPr lang="vi-VN" altLang="en-US" sz="18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itchFamily="18" charset="0"/>
                <a:cs typeface="Arial" charset="0"/>
              </a:rPr>
              <a:t>Teacher: </a:t>
            </a:r>
            <a:r>
              <a:rPr lang="en-US" altLang="en-US" sz="18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itchFamily="18" charset="0"/>
                <a:cs typeface="Arial" charset="0"/>
              </a:rPr>
              <a:t>Nguyen </a:t>
            </a:r>
            <a:r>
              <a:rPr lang="en-US" altLang="en-US" sz="18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itchFamily="18" charset="0"/>
                <a:cs typeface="Arial" charset="0"/>
              </a:rPr>
              <a:t>Thi</a:t>
            </a:r>
            <a:r>
              <a:rPr lang="en-US" altLang="en-US" sz="18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itchFamily="18" charset="0"/>
                <a:cs typeface="Arial" charset="0"/>
              </a:rPr>
              <a:t> Thu Hien</a:t>
            </a:r>
            <a:endParaRPr lang="vi-VN" altLang="en-US" sz="1800" b="1" dirty="0">
              <a:solidFill>
                <a:srgbClr val="FF0000"/>
              </a:solidFill>
              <a:highlight>
                <a:srgbClr val="FFFF00"/>
              </a:highlight>
              <a:latin typeface="Times New Roman" pitchFamily="18" charset="0"/>
              <a:cs typeface="Arial" charset="0"/>
            </a:endParaRPr>
          </a:p>
        </p:txBody>
      </p:sp>
      <p:sp>
        <p:nvSpPr>
          <p:cNvPr id="14" name="Text Box 12290">
            <a:extLst>
              <a:ext uri="{FF2B5EF4-FFF2-40B4-BE49-F238E27FC236}">
                <a16:creationId xmlns:a16="http://schemas.microsoft.com/office/drawing/2014/main" id="{1C4D29D5-F2B2-C415-3CAD-42E255E59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8691" y="199365"/>
            <a:ext cx="85979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winkl" panose="020B0604020202020204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winkl" panose="020B0604020202020204" pitchFamily="2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winkl" panose="020B0604020202020204" pitchFamily="2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winkl" panose="020B0604020202020204" pitchFamily="2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winkl" panose="020B0604020202020204" pitchFamily="2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winkl" panose="020B0604020202020204" pitchFamily="2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winkl" panose="020B0604020202020204" pitchFamily="2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winkl" panose="020B0604020202020204" pitchFamily="2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winkl" panose="020B0604020202020204" pitchFamily="2" charset="0"/>
                <a:ea typeface="+mn-ea"/>
                <a:cs typeface="+mn-cs"/>
              </a:defRPr>
            </a:lvl9pPr>
          </a:lstStyle>
          <a:p>
            <a:r>
              <a:rPr lang="en-US" sz="2800" b="1" i="1" dirty="0">
                <a:solidFill>
                  <a:srgbClr val="FF0000"/>
                </a:solidFill>
                <a:highlight>
                  <a:srgbClr val="ACDDFC"/>
                </a:highlight>
                <a:cs typeface="Arial" charset="0"/>
              </a:rPr>
              <a:t>Van </a:t>
            </a:r>
            <a:r>
              <a:rPr lang="en-US" sz="2800" b="1" i="1" dirty="0" err="1">
                <a:solidFill>
                  <a:srgbClr val="FF0000"/>
                </a:solidFill>
                <a:highlight>
                  <a:srgbClr val="ACDDFC"/>
                </a:highlight>
                <a:cs typeface="Arial" charset="0"/>
              </a:rPr>
              <a:t>Khe</a:t>
            </a:r>
            <a:r>
              <a:rPr lang="en-US" sz="2800" b="1" i="1" dirty="0">
                <a:solidFill>
                  <a:srgbClr val="FF0000"/>
                </a:solidFill>
                <a:highlight>
                  <a:srgbClr val="ACDDFC"/>
                </a:highlight>
                <a:cs typeface="Arial" charset="0"/>
              </a:rPr>
              <a:t> Secondary School</a:t>
            </a:r>
          </a:p>
        </p:txBody>
      </p:sp>
    </p:spTree>
    <p:extLst>
      <p:ext uri="{BB962C8B-B14F-4D97-AF65-F5344CB8AC3E}">
        <p14:creationId xmlns:p14="http://schemas.microsoft.com/office/powerpoint/2010/main" val="139700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9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9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9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9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9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9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18" grpId="0" animBg="1"/>
      <p:bldP spid="239619" grpId="0" animBg="1"/>
      <p:bldP spid="2396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762000" y="228600"/>
            <a:ext cx="7772400" cy="1470025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17411" name="Picture 44" descr="th_ththththfLy_hEarT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-457200"/>
            <a:ext cx="9144000" cy="617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loud Callout 12"/>
          <p:cNvSpPr/>
          <p:nvPr/>
        </p:nvSpPr>
        <p:spPr>
          <a:xfrm>
            <a:off x="0" y="0"/>
            <a:ext cx="4419600" cy="3124200"/>
          </a:xfrm>
          <a:prstGeom prst="cloudCallout">
            <a:avLst>
              <a:gd name="adj1" fmla="val 83534"/>
              <a:gd name="adj2" fmla="val 3682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7413" name="Picture 20" descr="http://www.veesano.com/images/news_images/20100901_colombe-ma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14" r="15352" b="9541"/>
          <a:stretch>
            <a:fillRect/>
          </a:stretch>
        </p:blipFill>
        <p:spPr bwMode="auto">
          <a:xfrm>
            <a:off x="762000" y="371475"/>
            <a:ext cx="29718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18" descr="http://vtc.vn/newsimage/original/vtc_307592_Untitled-1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28600"/>
            <a:ext cx="3276600" cy="419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8" descr="61400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38800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6" descr="floral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381000"/>
            <a:ext cx="1143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59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1" name="Picture 2" descr="POINSET2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5400000">
              <a:off x="5329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2" name="Group 9"/>
            <p:cNvGrpSpPr>
              <a:grpSpLocks/>
            </p:cNvGrpSpPr>
            <p:nvPr/>
          </p:nvGrpSpPr>
          <p:grpSpPr bwMode="auto">
            <a:xfrm>
              <a:off x="336" y="0"/>
              <a:ext cx="5040" cy="96"/>
              <a:chOff x="336" y="144"/>
              <a:chExt cx="4608" cy="144"/>
            </a:xfrm>
          </p:grpSpPr>
          <p:grpSp>
            <p:nvGrpSpPr>
              <p:cNvPr id="44" name="Group 10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54" name="Picture 1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5" name="Picture 12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5" name="Group 13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52" name="Picture 1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3" name="Picture 1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6" name="Group 16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50" name="Picture 1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1" name="Picture 1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7" name="Group 19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48" name="Picture 2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9" name="Picture 2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14" name="Group 25"/>
            <p:cNvGrpSpPr>
              <a:grpSpLocks/>
            </p:cNvGrpSpPr>
            <p:nvPr/>
          </p:nvGrpSpPr>
          <p:grpSpPr bwMode="auto">
            <a:xfrm>
              <a:off x="480" y="4272"/>
              <a:ext cx="4896" cy="48"/>
              <a:chOff x="336" y="144"/>
              <a:chExt cx="4608" cy="144"/>
            </a:xfrm>
          </p:grpSpPr>
          <p:grpSp>
            <p:nvGrpSpPr>
              <p:cNvPr id="32" name="Group 26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42" name="Picture 2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3" name="Picture 2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3" name="Group 29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40" name="Picture 3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1" name="Picture 3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4" name="Group 32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38" name="Picture 3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9" name="Picture 3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5" name="Group 35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36" name="Picture 36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" name="Picture 3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15" name="Group 41"/>
            <p:cNvGrpSpPr>
              <a:grpSpLocks/>
            </p:cNvGrpSpPr>
            <p:nvPr/>
          </p:nvGrpSpPr>
          <p:grpSpPr bwMode="auto">
            <a:xfrm>
              <a:off x="0" y="288"/>
              <a:ext cx="96" cy="3696"/>
              <a:chOff x="1056" y="240"/>
              <a:chExt cx="96" cy="3696"/>
            </a:xfrm>
          </p:grpSpPr>
          <p:grpSp>
            <p:nvGrpSpPr>
              <p:cNvPr id="26" name="Group 22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30" name="Picture 2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" name="Picture 2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7" name="Group 38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28" name="Picture 39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9" name="Picture 4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16" name="Group 42"/>
            <p:cNvGrpSpPr>
              <a:grpSpLocks/>
            </p:cNvGrpSpPr>
            <p:nvPr/>
          </p:nvGrpSpPr>
          <p:grpSpPr bwMode="auto">
            <a:xfrm>
              <a:off x="5664" y="384"/>
              <a:ext cx="96" cy="3696"/>
              <a:chOff x="1056" y="240"/>
              <a:chExt cx="96" cy="3696"/>
            </a:xfrm>
          </p:grpSpPr>
          <p:grpSp>
            <p:nvGrpSpPr>
              <p:cNvPr id="20" name="Group 43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24" name="Picture 4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5" name="Picture 4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1" name="Group 46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22" name="Picture 4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3" name="Picture 4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pic>
          <p:nvPicPr>
            <p:cNvPr id="17" name="Picture 49" descr="POINSET2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-5400000">
              <a:off x="-1" y="3889"/>
              <a:ext cx="432" cy="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50" descr="POINSET2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0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51" descr="POINSET2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10800000">
              <a:off x="5376" y="3938"/>
              <a:ext cx="384" cy="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extBox 1"/>
          <p:cNvSpPr txBox="1"/>
          <p:nvPr/>
        </p:nvSpPr>
        <p:spPr>
          <a:xfrm>
            <a:off x="533399" y="4884964"/>
            <a:ext cx="83820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she were a bird, she would fly in the sky.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9970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33399" y="152401"/>
            <a:ext cx="8153401" cy="685799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078" name="Rectangle 30"/>
          <p:cNvSpPr>
            <a:spLocks noGrp="1" noChangeArrowheads="1"/>
          </p:cNvSpPr>
          <p:nvPr>
            <p:ph type="ctrTitle"/>
          </p:nvPr>
        </p:nvSpPr>
        <p:spPr>
          <a:xfrm>
            <a:off x="609600" y="-304800"/>
            <a:ext cx="7772400" cy="13716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u="sng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Conditional sentence type 2</a:t>
            </a:r>
            <a:endParaRPr lang="en-US" altLang="en-US" b="1" u="sng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079" name="Rectangle 31"/>
          <p:cNvSpPr>
            <a:spLocks noGrp="1" noChangeArrowheads="1"/>
          </p:cNvSpPr>
          <p:nvPr>
            <p:ph type="subTitle" idx="1"/>
          </p:nvPr>
        </p:nvSpPr>
        <p:spPr>
          <a:xfrm>
            <a:off x="-152400" y="685800"/>
            <a:ext cx="9296400" cy="17526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600" dirty="0">
                <a:solidFill>
                  <a:schemeClr val="tx1"/>
                </a:solidFill>
              </a:rPr>
              <a:t>If she were a bird, she would be a dove.</a:t>
            </a:r>
          </a:p>
        </p:txBody>
      </p:sp>
      <p:grpSp>
        <p:nvGrpSpPr>
          <p:cNvPr id="9" name="Group 59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1" name="Picture 2" descr="POINSET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5400000">
              <a:off x="5329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2" name="Group 9"/>
            <p:cNvGrpSpPr>
              <a:grpSpLocks/>
            </p:cNvGrpSpPr>
            <p:nvPr/>
          </p:nvGrpSpPr>
          <p:grpSpPr bwMode="auto">
            <a:xfrm>
              <a:off x="336" y="0"/>
              <a:ext cx="5040" cy="96"/>
              <a:chOff x="336" y="144"/>
              <a:chExt cx="4608" cy="144"/>
            </a:xfrm>
          </p:grpSpPr>
          <p:grpSp>
            <p:nvGrpSpPr>
              <p:cNvPr id="44" name="Group 10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54" name="Picture 1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5" name="Picture 12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5" name="Group 13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52" name="Picture 1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3" name="Picture 1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6" name="Group 16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50" name="Picture 1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1" name="Picture 1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7" name="Group 19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48" name="Picture 2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9" name="Picture 2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13" name="Group 25"/>
            <p:cNvGrpSpPr>
              <a:grpSpLocks/>
            </p:cNvGrpSpPr>
            <p:nvPr/>
          </p:nvGrpSpPr>
          <p:grpSpPr bwMode="auto">
            <a:xfrm>
              <a:off x="480" y="4272"/>
              <a:ext cx="4896" cy="48"/>
              <a:chOff x="336" y="144"/>
              <a:chExt cx="4608" cy="144"/>
            </a:xfrm>
          </p:grpSpPr>
          <p:grpSp>
            <p:nvGrpSpPr>
              <p:cNvPr id="32" name="Group 26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42" name="Picture 2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3" name="Picture 2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3" name="Group 29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40" name="Picture 3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1" name="Picture 3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4" name="Group 32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38" name="Picture 3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9" name="Picture 3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5" name="Group 35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36" name="Picture 36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" name="Picture 3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14" name="Group 41"/>
            <p:cNvGrpSpPr>
              <a:grpSpLocks/>
            </p:cNvGrpSpPr>
            <p:nvPr/>
          </p:nvGrpSpPr>
          <p:grpSpPr bwMode="auto">
            <a:xfrm>
              <a:off x="0" y="288"/>
              <a:ext cx="96" cy="3696"/>
              <a:chOff x="1056" y="240"/>
              <a:chExt cx="96" cy="3696"/>
            </a:xfrm>
          </p:grpSpPr>
          <p:grpSp>
            <p:nvGrpSpPr>
              <p:cNvPr id="26" name="Group 22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30" name="Picture 2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" name="Picture 2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7" name="Group 38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28" name="Picture 39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9" name="Picture 4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15" name="Group 42"/>
            <p:cNvGrpSpPr>
              <a:grpSpLocks/>
            </p:cNvGrpSpPr>
            <p:nvPr/>
          </p:nvGrpSpPr>
          <p:grpSpPr bwMode="auto">
            <a:xfrm>
              <a:off x="5664" y="384"/>
              <a:ext cx="96" cy="3696"/>
              <a:chOff x="1056" y="240"/>
              <a:chExt cx="96" cy="3696"/>
            </a:xfrm>
          </p:grpSpPr>
          <p:grpSp>
            <p:nvGrpSpPr>
              <p:cNvPr id="20" name="Group 43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24" name="Picture 4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5" name="Picture 4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1" name="Group 46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22" name="Picture 4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3" name="Picture 4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pic>
          <p:nvPicPr>
            <p:cNvPr id="16" name="Picture 49" descr="POINSET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-5400000">
              <a:off x="-1" y="3889"/>
              <a:ext cx="432" cy="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50" descr="POINSET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51" descr="POINSET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10800000">
              <a:off x="5376" y="3938"/>
              <a:ext cx="384" cy="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3" name="Straight Connector 2"/>
          <p:cNvCxnSpPr/>
          <p:nvPr/>
        </p:nvCxnSpPr>
        <p:spPr>
          <a:xfrm>
            <a:off x="838200" y="1253835"/>
            <a:ext cx="3195637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990600" y="1219200"/>
            <a:ext cx="2797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If clause</a:t>
            </a:r>
          </a:p>
        </p:txBody>
      </p:sp>
      <p:cxnSp>
        <p:nvCxnSpPr>
          <p:cNvPr id="56" name="Straight Connector 55"/>
          <p:cNvCxnSpPr/>
          <p:nvPr/>
        </p:nvCxnSpPr>
        <p:spPr>
          <a:xfrm>
            <a:off x="4267200" y="1260765"/>
            <a:ext cx="37338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4972051" y="1214735"/>
            <a:ext cx="2267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 clause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04800" y="1447800"/>
            <a:ext cx="2145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Form: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871365" y="1548825"/>
            <a:ext cx="6589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286000" y="1548825"/>
            <a:ext cx="500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624137" y="1565565"/>
            <a:ext cx="948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950369" y="1558635"/>
            <a:ext cx="8379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248885" y="1565565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</a:p>
        </p:txBody>
      </p:sp>
      <p:sp>
        <p:nvSpPr>
          <p:cNvPr id="18432" name="TextBox 18431"/>
          <p:cNvSpPr txBox="1"/>
          <p:nvPr/>
        </p:nvSpPr>
        <p:spPr>
          <a:xfrm>
            <a:off x="3525027" y="1524000"/>
            <a:ext cx="3145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(Past simple)</a:t>
            </a:r>
          </a:p>
        </p:txBody>
      </p:sp>
      <p:sp>
        <p:nvSpPr>
          <p:cNvPr id="18433" name="TextBox 18432"/>
          <p:cNvSpPr txBox="1"/>
          <p:nvPr/>
        </p:nvSpPr>
        <p:spPr>
          <a:xfrm>
            <a:off x="5791200" y="1524000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…,</a:t>
            </a:r>
          </a:p>
        </p:txBody>
      </p:sp>
      <p:sp>
        <p:nvSpPr>
          <p:cNvPr id="18434" name="TextBox 18433"/>
          <p:cNvSpPr txBox="1"/>
          <p:nvPr/>
        </p:nvSpPr>
        <p:spPr>
          <a:xfrm>
            <a:off x="6316368" y="1524000"/>
            <a:ext cx="13382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18435" name="TextBox 18434"/>
          <p:cNvSpPr txBox="1"/>
          <p:nvPr/>
        </p:nvSpPr>
        <p:spPr>
          <a:xfrm>
            <a:off x="6622465" y="1524000"/>
            <a:ext cx="7966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8437" name="TextBox 18436"/>
          <p:cNvSpPr txBox="1"/>
          <p:nvPr/>
        </p:nvSpPr>
        <p:spPr>
          <a:xfrm>
            <a:off x="7030573" y="1524000"/>
            <a:ext cx="1656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would</a:t>
            </a:r>
          </a:p>
        </p:txBody>
      </p:sp>
      <p:sp>
        <p:nvSpPr>
          <p:cNvPr id="18438" name="TextBox 18437"/>
          <p:cNvSpPr txBox="1"/>
          <p:nvPr/>
        </p:nvSpPr>
        <p:spPr>
          <a:xfrm>
            <a:off x="1852101" y="2768025"/>
            <a:ext cx="3933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/should/ could/ might</a:t>
            </a:r>
          </a:p>
        </p:txBody>
      </p:sp>
      <p:sp>
        <p:nvSpPr>
          <p:cNvPr id="18440" name="TextBox 18439"/>
          <p:cNvSpPr txBox="1"/>
          <p:nvPr/>
        </p:nvSpPr>
        <p:spPr>
          <a:xfrm>
            <a:off x="5480102" y="2819400"/>
            <a:ext cx="996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8441" name="TextBox 18440"/>
          <p:cNvSpPr txBox="1"/>
          <p:nvPr/>
        </p:nvSpPr>
        <p:spPr>
          <a:xfrm>
            <a:off x="5920437" y="2768025"/>
            <a:ext cx="2440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(bare-inf)</a:t>
            </a:r>
          </a:p>
        </p:txBody>
      </p:sp>
      <p:sp>
        <p:nvSpPr>
          <p:cNvPr id="18442" name="TextBox 18441"/>
          <p:cNvSpPr txBox="1"/>
          <p:nvPr/>
        </p:nvSpPr>
        <p:spPr>
          <a:xfrm>
            <a:off x="304800" y="3225225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Using:</a:t>
            </a:r>
          </a:p>
        </p:txBody>
      </p:sp>
      <p:sp>
        <p:nvSpPr>
          <p:cNvPr id="18443" name="TextBox 18442"/>
          <p:cNvSpPr txBox="1"/>
          <p:nvPr/>
        </p:nvSpPr>
        <p:spPr>
          <a:xfrm>
            <a:off x="228601" y="3258741"/>
            <a:ext cx="868679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- Câu điều kiện loại 2 dùng để chỉ hành động hay sự việc không thể xảy ra ở hiện tại hoặc tương lai</a:t>
            </a:r>
          </a:p>
          <a:p>
            <a:endParaRPr lang="en-US"/>
          </a:p>
        </p:txBody>
      </p:sp>
      <p:sp>
        <p:nvSpPr>
          <p:cNvPr id="18444" name="TextBox 18443"/>
          <p:cNvSpPr txBox="1"/>
          <p:nvPr/>
        </p:nvSpPr>
        <p:spPr>
          <a:xfrm>
            <a:off x="152400" y="4749225"/>
            <a:ext cx="6583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Có thể dùng để chỉ lời khuyên</a:t>
            </a:r>
          </a:p>
        </p:txBody>
      </p:sp>
      <p:sp>
        <p:nvSpPr>
          <p:cNvPr id="18445" name="TextBox 18444"/>
          <p:cNvSpPr txBox="1"/>
          <p:nvPr/>
        </p:nvSpPr>
        <p:spPr>
          <a:xfrm>
            <a:off x="152400" y="5257800"/>
            <a:ext cx="8991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Ex: </a:t>
            </a: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I </a:t>
            </a:r>
            <a:r>
              <a:rPr lang="en-US" sz="3200" i="1" u="sng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lang="en-US" sz="32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you</a:t>
            </a: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 </a:t>
            </a:r>
            <a:r>
              <a:rPr lang="en-US" sz="3200" i="1" u="sng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would see</a:t>
            </a:r>
            <a:r>
              <a:rPr lang="en-US" sz="32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doctor immediately.</a:t>
            </a:r>
          </a:p>
          <a:p>
            <a:endParaRPr lang="en-US"/>
          </a:p>
        </p:txBody>
      </p:sp>
      <p:sp>
        <p:nvSpPr>
          <p:cNvPr id="18447" name="Right Arrow 18446"/>
          <p:cNvSpPr/>
          <p:nvPr/>
        </p:nvSpPr>
        <p:spPr>
          <a:xfrm>
            <a:off x="228600" y="5988505"/>
            <a:ext cx="457201" cy="1074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48" name="TextBox 18447"/>
          <p:cNvSpPr txBox="1"/>
          <p:nvPr/>
        </p:nvSpPr>
        <p:spPr>
          <a:xfrm>
            <a:off x="682625" y="5739825"/>
            <a:ext cx="82327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3200" i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would see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doctor immediately if I </a:t>
            </a:r>
            <a:r>
              <a:rPr lang="en-US" sz="3200" i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you</a:t>
            </a:r>
            <a:endParaRPr lang="en-US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3788272" y="2032575"/>
            <a:ext cx="185052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657600" y="2057400"/>
            <a:ext cx="251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(ed/column 2)</a:t>
            </a:r>
          </a:p>
          <a:p>
            <a:r>
              <a:rPr lang="en-US" sz="24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tobe (was/were)</a:t>
            </a:r>
          </a:p>
        </p:txBody>
      </p:sp>
    </p:spTree>
    <p:extLst>
      <p:ext uri="{BB962C8B-B14F-4D97-AF65-F5344CB8AC3E}">
        <p14:creationId xmlns:p14="http://schemas.microsoft.com/office/powerpoint/2010/main" val="12846631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0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0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30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0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0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0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8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8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18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18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78" grpId="0"/>
      <p:bldP spid="130079" grpId="0" build="p"/>
      <p:bldP spid="6" grpId="0"/>
      <p:bldP spid="57" grpId="0"/>
      <p:bldP spid="59" grpId="0"/>
      <p:bldP spid="61" grpId="0"/>
      <p:bldP spid="63" grpId="0"/>
      <p:bldP spid="18432" grpId="0"/>
      <p:bldP spid="18433" grpId="0"/>
      <p:bldP spid="18434" grpId="0"/>
      <p:bldP spid="18435" grpId="0"/>
      <p:bldP spid="18437" grpId="0"/>
      <p:bldP spid="18438" grpId="0"/>
      <p:bldP spid="18441" grpId="0"/>
      <p:bldP spid="18442" grpId="0"/>
      <p:bldP spid="18443" grpId="0"/>
      <p:bldP spid="18444" grpId="0"/>
      <p:bldP spid="18445" grpId="0"/>
      <p:bldP spid="18447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" y="0"/>
            <a:ext cx="8534400" cy="9144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152400"/>
            <a:ext cx="8839200" cy="1143000"/>
          </a:xfrm>
        </p:spPr>
        <p:txBody>
          <a:bodyPr>
            <a:normAutofit/>
          </a:bodyPr>
          <a:lstStyle/>
          <a:p>
            <a:pPr algn="l"/>
            <a:r>
              <a:rPr lang="en-US" sz="2800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Match </a:t>
            </a:r>
            <a:r>
              <a:rPr lang="en-US" sz="28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 If clause in A with a suitable main clause </a:t>
            </a:r>
            <a:r>
              <a:rPr lang="en-US" sz="2800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 B(EX3).</a:t>
            </a:r>
            <a:endParaRPr lang="en-US" sz="2800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69379"/>
              </p:ext>
            </p:extLst>
          </p:nvPr>
        </p:nvGraphicFramePr>
        <p:xfrm>
          <a:off x="228600" y="990600"/>
          <a:ext cx="8610600" cy="520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0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. If I</a:t>
                      </a:r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 were you,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. What would happen?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7900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. If </a:t>
                      </a:r>
                      <a:r>
                        <a:rPr lang="en-US" sz="2800" dirty="0" err="1">
                          <a:latin typeface="Times New Roman" pitchFamily="18" charset="0"/>
                          <a:cs typeface="Times New Roman" pitchFamily="18" charset="0"/>
                        </a:rPr>
                        <a:t>Lan</a:t>
                      </a:r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 wasn’t ill,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. I’d look for a new place to live.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7900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. If there were fewer cars on </a:t>
                      </a:r>
                      <a:r>
                        <a:rPr lang="en-US" sz="2800">
                          <a:latin typeface="Times New Roman" pitchFamily="18" charset="0"/>
                          <a:cs typeface="Times New Roman" pitchFamily="18" charset="0"/>
                        </a:rPr>
                        <a:t>the road,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. She would join our tree planting activity.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7900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. If people really cared about the environment,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. There would be less pollution.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7900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. If there was no fresh water</a:t>
                      </a:r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 in the world</a:t>
                      </a:r>
                      <a:r>
                        <a:rPr lang="en-US" sz="2800" baseline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e.</a:t>
                      </a:r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 They wouldn’t dump waste into the lake.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Line 6"/>
          <p:cNvSpPr>
            <a:spLocks noChangeShapeType="1"/>
          </p:cNvSpPr>
          <p:nvPr/>
        </p:nvSpPr>
        <p:spPr bwMode="auto">
          <a:xfrm>
            <a:off x="2743200" y="1828800"/>
            <a:ext cx="1828800" cy="6858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3048000" y="2590800"/>
            <a:ext cx="1600200" cy="9144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2286000" y="3886200"/>
            <a:ext cx="2362200" cy="6096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3657600" y="4953000"/>
            <a:ext cx="990600" cy="5334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 flipV="1">
            <a:off x="3810000" y="1828800"/>
            <a:ext cx="762000" cy="40386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59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3" name="Picture 2" descr="POINSET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5400000">
              <a:off x="5329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4" name="Group 9"/>
            <p:cNvGrpSpPr>
              <a:grpSpLocks/>
            </p:cNvGrpSpPr>
            <p:nvPr/>
          </p:nvGrpSpPr>
          <p:grpSpPr bwMode="auto">
            <a:xfrm>
              <a:off x="336" y="0"/>
              <a:ext cx="5040" cy="96"/>
              <a:chOff x="336" y="144"/>
              <a:chExt cx="4608" cy="144"/>
            </a:xfrm>
          </p:grpSpPr>
          <p:grpSp>
            <p:nvGrpSpPr>
              <p:cNvPr id="45" name="Group 10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55" name="Picture 1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6" name="Picture 12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6" name="Group 13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53" name="Picture 1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4" name="Picture 1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7" name="Group 16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51" name="Picture 1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2" name="Picture 1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8" name="Group 19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49" name="Picture 2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0" name="Picture 2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15" name="Group 25"/>
            <p:cNvGrpSpPr>
              <a:grpSpLocks/>
            </p:cNvGrpSpPr>
            <p:nvPr/>
          </p:nvGrpSpPr>
          <p:grpSpPr bwMode="auto">
            <a:xfrm>
              <a:off x="480" y="4272"/>
              <a:ext cx="4896" cy="48"/>
              <a:chOff x="336" y="144"/>
              <a:chExt cx="4608" cy="144"/>
            </a:xfrm>
          </p:grpSpPr>
          <p:grpSp>
            <p:nvGrpSpPr>
              <p:cNvPr id="33" name="Group 26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43" name="Picture 2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" name="Picture 2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4" name="Group 29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41" name="Picture 3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" name="Picture 3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5" name="Group 32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39" name="Picture 3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" name="Picture 3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6" name="Group 35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37" name="Picture 36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" name="Picture 3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16" name="Group 41"/>
            <p:cNvGrpSpPr>
              <a:grpSpLocks/>
            </p:cNvGrpSpPr>
            <p:nvPr/>
          </p:nvGrpSpPr>
          <p:grpSpPr bwMode="auto">
            <a:xfrm>
              <a:off x="0" y="288"/>
              <a:ext cx="96" cy="3696"/>
              <a:chOff x="1056" y="240"/>
              <a:chExt cx="96" cy="3696"/>
            </a:xfrm>
          </p:grpSpPr>
          <p:grpSp>
            <p:nvGrpSpPr>
              <p:cNvPr id="27" name="Group 22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31" name="Picture 2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" name="Picture 2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8" name="Group 38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29" name="Picture 39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" name="Picture 4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17" name="Group 42"/>
            <p:cNvGrpSpPr>
              <a:grpSpLocks/>
            </p:cNvGrpSpPr>
            <p:nvPr/>
          </p:nvGrpSpPr>
          <p:grpSpPr bwMode="auto">
            <a:xfrm>
              <a:off x="5664" y="384"/>
              <a:ext cx="96" cy="3696"/>
              <a:chOff x="1056" y="240"/>
              <a:chExt cx="96" cy="3696"/>
            </a:xfrm>
          </p:grpSpPr>
          <p:grpSp>
            <p:nvGrpSpPr>
              <p:cNvPr id="21" name="Group 43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25" name="Picture 4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6" name="Picture 4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2" name="Group 46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23" name="Picture 4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4" name="Picture 4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pic>
          <p:nvPicPr>
            <p:cNvPr id="18" name="Picture 49" descr="POINSET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5400000">
              <a:off x="-1" y="3889"/>
              <a:ext cx="432" cy="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50" descr="POINSET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51" descr="POINSET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0800000">
              <a:off x="5376" y="3938"/>
              <a:ext cx="384" cy="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ounded Rectangle 58"/>
          <p:cNvSpPr/>
          <p:nvPr/>
        </p:nvSpPr>
        <p:spPr>
          <a:xfrm>
            <a:off x="228600" y="152401"/>
            <a:ext cx="8534400" cy="639761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15962"/>
          </a:xfrm>
        </p:spPr>
        <p:txBody>
          <a:bodyPr>
            <a:normAutofit fontScale="90000"/>
          </a:bodyPr>
          <a:lstStyle/>
          <a:p>
            <a:pPr algn="l"/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Put the verbs in brackets into the </a:t>
            </a:r>
            <a:r>
              <a:rPr lang="en-US" sz="28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correct form (EX 4).</a:t>
            </a:r>
            <a:endParaRPr lang="en-US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839200" cy="5638800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If you (be) …………… the president, what you (do) …………………… to help the environment?</a:t>
            </a:r>
          </a:p>
          <a:p>
            <a:pPr marL="514350" indent="-514350">
              <a:buNone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2. They get sick so often. If they (exercise) ……………. more, they (be) ………………..  healthier.</a:t>
            </a:r>
          </a:p>
          <a:p>
            <a:pPr marL="514350" indent="-514350">
              <a:buNone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3. If I (have) …………… one million US dollars, I (build) ……………….. more parks in our city.</a:t>
            </a:r>
          </a:p>
          <a:p>
            <a:pPr marL="514350" indent="-514350">
              <a:buNone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4. Ngoc’s mother is unhappy. If Ngoc (tidy) …………….. her room every day, her mother (not be) ……………… so upset. </a:t>
            </a:r>
          </a:p>
          <a:p>
            <a:pPr marL="514350" indent="-514350">
              <a:buNone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5. There isn’t a garden at our  house. If there (be) …………, we (grow) ………………… vegetables.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24200" y="838200"/>
            <a:ext cx="9906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1371600"/>
            <a:ext cx="25908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would  you 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86600" y="1915180"/>
            <a:ext cx="17526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exercised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05200" y="2372380"/>
            <a:ext cx="19050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would be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819400"/>
            <a:ext cx="10668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81200" y="3352800"/>
            <a:ext cx="23622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would build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08375" y="4343400"/>
            <a:ext cx="1330025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tidied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00200" y="4810780"/>
            <a:ext cx="2168225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wouldn’t  be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8201" y="5791200"/>
            <a:ext cx="1785936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was / were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43400" y="5877580"/>
            <a:ext cx="24384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would grow</a:t>
            </a:r>
          </a:p>
        </p:txBody>
      </p:sp>
      <p:grpSp>
        <p:nvGrpSpPr>
          <p:cNvPr id="14" name="Group 59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5" name="Picture 2" descr="POINSET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5400000">
              <a:off x="5329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6" name="Group 9"/>
            <p:cNvGrpSpPr>
              <a:grpSpLocks/>
            </p:cNvGrpSpPr>
            <p:nvPr/>
          </p:nvGrpSpPr>
          <p:grpSpPr bwMode="auto">
            <a:xfrm>
              <a:off x="336" y="0"/>
              <a:ext cx="5040" cy="96"/>
              <a:chOff x="336" y="144"/>
              <a:chExt cx="4608" cy="144"/>
            </a:xfrm>
          </p:grpSpPr>
          <p:grpSp>
            <p:nvGrpSpPr>
              <p:cNvPr id="47" name="Group 10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57" name="Picture 1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8" name="Picture 12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8" name="Group 13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55" name="Picture 1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6" name="Picture 1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9" name="Group 16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53" name="Picture 1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4" name="Picture 1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50" name="Group 19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51" name="Picture 2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2" name="Picture 2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17" name="Group 25"/>
            <p:cNvGrpSpPr>
              <a:grpSpLocks/>
            </p:cNvGrpSpPr>
            <p:nvPr/>
          </p:nvGrpSpPr>
          <p:grpSpPr bwMode="auto">
            <a:xfrm>
              <a:off x="480" y="4272"/>
              <a:ext cx="4896" cy="48"/>
              <a:chOff x="336" y="144"/>
              <a:chExt cx="4608" cy="144"/>
            </a:xfrm>
          </p:grpSpPr>
          <p:grpSp>
            <p:nvGrpSpPr>
              <p:cNvPr id="35" name="Group 26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45" name="Picture 2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" name="Picture 2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6" name="Group 29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43" name="Picture 3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" name="Picture 3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7" name="Group 32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41" name="Picture 3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" name="Picture 3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8" name="Group 35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39" name="Picture 36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" name="Picture 3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18" name="Group 41"/>
            <p:cNvGrpSpPr>
              <a:grpSpLocks/>
            </p:cNvGrpSpPr>
            <p:nvPr/>
          </p:nvGrpSpPr>
          <p:grpSpPr bwMode="auto">
            <a:xfrm>
              <a:off x="0" y="288"/>
              <a:ext cx="96" cy="3696"/>
              <a:chOff x="1056" y="240"/>
              <a:chExt cx="96" cy="3696"/>
            </a:xfrm>
          </p:grpSpPr>
          <p:grpSp>
            <p:nvGrpSpPr>
              <p:cNvPr id="29" name="Group 22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33" name="Picture 2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4" name="Picture 2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0" name="Group 38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31" name="Picture 39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" name="Picture 4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19" name="Group 42"/>
            <p:cNvGrpSpPr>
              <a:grpSpLocks/>
            </p:cNvGrpSpPr>
            <p:nvPr/>
          </p:nvGrpSpPr>
          <p:grpSpPr bwMode="auto">
            <a:xfrm>
              <a:off x="5664" y="384"/>
              <a:ext cx="96" cy="3696"/>
              <a:chOff x="1056" y="240"/>
              <a:chExt cx="96" cy="3696"/>
            </a:xfrm>
          </p:grpSpPr>
          <p:grpSp>
            <p:nvGrpSpPr>
              <p:cNvPr id="23" name="Group 43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27" name="Picture 4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8" name="Picture 4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4" name="Group 46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25" name="Picture 4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6" name="Picture 4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pic>
          <p:nvPicPr>
            <p:cNvPr id="20" name="Picture 49" descr="POINSET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5400000">
              <a:off x="-1" y="3889"/>
              <a:ext cx="432" cy="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50" descr="POINSET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51" descr="POINSET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0800000">
              <a:off x="5376" y="3938"/>
              <a:ext cx="384" cy="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04800" y="152401"/>
            <a:ext cx="8458200" cy="1001017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59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5" name="Picture 2" descr="POINSET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5400000">
              <a:off x="5329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6" name="Group 9"/>
            <p:cNvGrpSpPr>
              <a:grpSpLocks/>
            </p:cNvGrpSpPr>
            <p:nvPr/>
          </p:nvGrpSpPr>
          <p:grpSpPr bwMode="auto">
            <a:xfrm>
              <a:off x="336" y="0"/>
              <a:ext cx="5040" cy="96"/>
              <a:chOff x="336" y="144"/>
              <a:chExt cx="4608" cy="144"/>
            </a:xfrm>
          </p:grpSpPr>
          <p:grpSp>
            <p:nvGrpSpPr>
              <p:cNvPr id="37" name="Group 10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47" name="Picture 1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8" name="Picture 12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8" name="Group 13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45" name="Picture 1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" name="Picture 1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9" name="Group 16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43" name="Picture 1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" name="Picture 1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0" name="Group 19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41" name="Picture 2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" name="Picture 2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7" name="Group 25"/>
            <p:cNvGrpSpPr>
              <a:grpSpLocks/>
            </p:cNvGrpSpPr>
            <p:nvPr/>
          </p:nvGrpSpPr>
          <p:grpSpPr bwMode="auto">
            <a:xfrm>
              <a:off x="480" y="4272"/>
              <a:ext cx="4896" cy="48"/>
              <a:chOff x="336" y="144"/>
              <a:chExt cx="4608" cy="144"/>
            </a:xfrm>
          </p:grpSpPr>
          <p:grpSp>
            <p:nvGrpSpPr>
              <p:cNvPr id="25" name="Group 26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35" name="Picture 2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6" name="Picture 2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6" name="Group 29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33" name="Picture 3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4" name="Picture 3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7" name="Group 32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31" name="Picture 3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" name="Picture 3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8" name="Group 35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29" name="Picture 36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" name="Picture 3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8" name="Group 41"/>
            <p:cNvGrpSpPr>
              <a:grpSpLocks/>
            </p:cNvGrpSpPr>
            <p:nvPr/>
          </p:nvGrpSpPr>
          <p:grpSpPr bwMode="auto">
            <a:xfrm>
              <a:off x="0" y="288"/>
              <a:ext cx="96" cy="3696"/>
              <a:chOff x="1056" y="240"/>
              <a:chExt cx="96" cy="3696"/>
            </a:xfrm>
          </p:grpSpPr>
          <p:grpSp>
            <p:nvGrpSpPr>
              <p:cNvPr id="19" name="Group 22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23" name="Picture 22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4" name="Picture 2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0" name="Group 38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21" name="Picture 39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2" name="Picture 4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9" name="Group 42"/>
            <p:cNvGrpSpPr>
              <a:grpSpLocks/>
            </p:cNvGrpSpPr>
            <p:nvPr/>
          </p:nvGrpSpPr>
          <p:grpSpPr bwMode="auto">
            <a:xfrm>
              <a:off x="5664" y="384"/>
              <a:ext cx="96" cy="3696"/>
              <a:chOff x="1056" y="240"/>
              <a:chExt cx="96" cy="3696"/>
            </a:xfrm>
          </p:grpSpPr>
          <p:grpSp>
            <p:nvGrpSpPr>
              <p:cNvPr id="13" name="Group 43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17" name="Picture 4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8" name="Picture 4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4" name="Group 46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15" name="Picture 4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6" name="Picture 4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pic>
          <p:nvPicPr>
            <p:cNvPr id="10" name="Picture 49" descr="POINSET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5400000">
              <a:off x="-1" y="3889"/>
              <a:ext cx="432" cy="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50" descr="POINSET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51" descr="POINSET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0800000">
              <a:off x="5376" y="3938"/>
              <a:ext cx="384" cy="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9" name="TextBox 48"/>
          <p:cNvSpPr txBox="1"/>
          <p:nvPr/>
        </p:nvSpPr>
        <p:spPr>
          <a:xfrm>
            <a:off x="304800" y="76200"/>
            <a:ext cx="81557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Write a conditional sentence type 2 for each situation, as in the example (EX 5)</a:t>
            </a:r>
            <a:endParaRPr lang="en-US" sz="3200"/>
          </a:p>
        </p:txBody>
      </p:sp>
      <p:sp>
        <p:nvSpPr>
          <p:cNvPr id="51" name="TextBox 50"/>
          <p:cNvSpPr txBox="1"/>
          <p:nvPr/>
        </p:nvSpPr>
        <p:spPr>
          <a:xfrm>
            <a:off x="304800" y="1143000"/>
            <a:ext cx="8458200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None/>
            </a:pPr>
            <a:r>
              <a:rPr lang="en-US" sz="3200">
                <a:latin typeface="Times New Roman" pitchFamily="18" charset="0"/>
                <a:cs typeface="Times New Roman" pitchFamily="18" charset="0"/>
              </a:rPr>
              <a:t>1. There are so many billboards in our city. People can not enjoy the view</a:t>
            </a:r>
          </a:p>
          <a:p>
            <a:pPr marL="514350" indent="-514350"/>
            <a:r>
              <a:rPr lang="en-US" sz="3200">
                <a:latin typeface="Times New Roman" pitchFamily="18" charset="0"/>
                <a:cs typeface="Times New Roman" pitchFamily="18" charset="0"/>
              </a:rPr>
              <a:t>2. There is so much light in the city at night. We can not see the stars clearly.</a:t>
            </a:r>
          </a:p>
          <a:p>
            <a:pPr marL="514350" indent="-514350"/>
            <a:r>
              <a:rPr lang="en-US" sz="3200">
                <a:latin typeface="Times New Roman" pitchFamily="18" charset="0"/>
                <a:cs typeface="Times New Roman" pitchFamily="18" charset="0"/>
              </a:rPr>
              <a:t>3. We turn on the heater all the time. We have to pay three million dong for electricity a month.</a:t>
            </a:r>
          </a:p>
          <a:p>
            <a:pPr marL="514350" indent="-514350"/>
            <a:r>
              <a:rPr lang="en-US" sz="320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4. The karaoke bar makes so much noise almost every night. The residents complain to its owner.</a:t>
            </a:r>
          </a:p>
          <a:p>
            <a:pPr marL="514350" indent="-514350"/>
            <a:r>
              <a:rPr lang="en-US" sz="320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5. She has a headache after work every day. She works in a noisy office.</a:t>
            </a:r>
          </a:p>
          <a:p>
            <a:pPr marL="514350" indent="-514350">
              <a:buNone/>
            </a:pPr>
            <a:endParaRPr lang="en-US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404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1"/>
            <a:ext cx="8610600" cy="6400799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1. There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are so many billboards in our city. People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can not enjoy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view.</a:t>
            </a:r>
          </a:p>
          <a:p>
            <a:pPr marL="514350" indent="-514350">
              <a:buNone/>
            </a:pPr>
            <a:r>
              <a:rPr lang="en-US" sz="280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If t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here weren’t so many billboards in our city, people could enjoy the view.</a:t>
            </a:r>
          </a:p>
          <a:p>
            <a:pPr marL="514350" indent="-51435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endParaRPr lang="en-US" sz="280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59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6" name="Picture 2" descr="POINSET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5400000">
              <a:off x="5329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336" y="0"/>
              <a:ext cx="5040" cy="96"/>
              <a:chOff x="336" y="144"/>
              <a:chExt cx="4608" cy="144"/>
            </a:xfrm>
          </p:grpSpPr>
          <p:grpSp>
            <p:nvGrpSpPr>
              <p:cNvPr id="38" name="Group 10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48" name="Picture 1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9" name="Picture 12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9" name="Group 13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46" name="Picture 1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7" name="Picture 1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0" name="Group 16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44" name="Picture 1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5" name="Picture 1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1" name="Group 19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42" name="Picture 2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3" name="Picture 2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8" name="Group 25"/>
            <p:cNvGrpSpPr>
              <a:grpSpLocks/>
            </p:cNvGrpSpPr>
            <p:nvPr/>
          </p:nvGrpSpPr>
          <p:grpSpPr bwMode="auto">
            <a:xfrm>
              <a:off x="480" y="4272"/>
              <a:ext cx="4896" cy="48"/>
              <a:chOff x="336" y="144"/>
              <a:chExt cx="4608" cy="144"/>
            </a:xfrm>
          </p:grpSpPr>
          <p:grpSp>
            <p:nvGrpSpPr>
              <p:cNvPr id="26" name="Group 26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36" name="Picture 2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" name="Picture 2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7" name="Group 29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34" name="Picture 3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" name="Picture 3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8" name="Group 32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32" name="Picture 3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3" name="Picture 3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9" name="Group 35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30" name="Picture 36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" name="Picture 3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9" name="Group 41"/>
            <p:cNvGrpSpPr>
              <a:grpSpLocks/>
            </p:cNvGrpSpPr>
            <p:nvPr/>
          </p:nvGrpSpPr>
          <p:grpSpPr bwMode="auto">
            <a:xfrm>
              <a:off x="0" y="288"/>
              <a:ext cx="96" cy="3696"/>
              <a:chOff x="1056" y="240"/>
              <a:chExt cx="96" cy="3696"/>
            </a:xfrm>
          </p:grpSpPr>
          <p:grpSp>
            <p:nvGrpSpPr>
              <p:cNvPr id="20" name="Group 22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24" name="Picture 2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5" name="Picture 2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1" name="Group 38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22" name="Picture 39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3" name="Picture 4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10" name="Group 42"/>
            <p:cNvGrpSpPr>
              <a:grpSpLocks/>
            </p:cNvGrpSpPr>
            <p:nvPr/>
          </p:nvGrpSpPr>
          <p:grpSpPr bwMode="auto">
            <a:xfrm>
              <a:off x="5664" y="384"/>
              <a:ext cx="96" cy="3696"/>
              <a:chOff x="1056" y="240"/>
              <a:chExt cx="96" cy="3696"/>
            </a:xfrm>
          </p:grpSpPr>
          <p:grpSp>
            <p:nvGrpSpPr>
              <p:cNvPr id="14" name="Group 43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18" name="Picture 4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9" name="Picture 4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5" name="Group 46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16" name="Picture 4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7" name="Picture 4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pic>
          <p:nvPicPr>
            <p:cNvPr id="11" name="Picture 49" descr="POINSET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-5400000">
              <a:off x="-1" y="3889"/>
              <a:ext cx="432" cy="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50" descr="POINSET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51" descr="POINSET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0800000">
              <a:off x="5376" y="3938"/>
              <a:ext cx="384" cy="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9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5" name="Picture 2" descr="POINSET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5400000">
              <a:off x="5329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6" name="Group 9"/>
            <p:cNvGrpSpPr>
              <a:grpSpLocks/>
            </p:cNvGrpSpPr>
            <p:nvPr/>
          </p:nvGrpSpPr>
          <p:grpSpPr bwMode="auto">
            <a:xfrm>
              <a:off x="336" y="0"/>
              <a:ext cx="5040" cy="96"/>
              <a:chOff x="336" y="144"/>
              <a:chExt cx="4608" cy="144"/>
            </a:xfrm>
          </p:grpSpPr>
          <p:grpSp>
            <p:nvGrpSpPr>
              <p:cNvPr id="37" name="Group 10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47" name="Picture 1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8" name="Picture 12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8" name="Group 13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45" name="Picture 1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" name="Picture 1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9" name="Group 16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43" name="Picture 1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" name="Picture 1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0" name="Group 19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41" name="Picture 2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" name="Picture 2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7" name="Group 25"/>
            <p:cNvGrpSpPr>
              <a:grpSpLocks/>
            </p:cNvGrpSpPr>
            <p:nvPr/>
          </p:nvGrpSpPr>
          <p:grpSpPr bwMode="auto">
            <a:xfrm>
              <a:off x="480" y="4272"/>
              <a:ext cx="4896" cy="48"/>
              <a:chOff x="336" y="144"/>
              <a:chExt cx="4608" cy="144"/>
            </a:xfrm>
          </p:grpSpPr>
          <p:grpSp>
            <p:nvGrpSpPr>
              <p:cNvPr id="25" name="Group 26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35" name="Picture 2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6" name="Picture 2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6" name="Group 29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33" name="Picture 3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4" name="Picture 3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7" name="Group 32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31" name="Picture 3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" name="Picture 3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8" name="Group 35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29" name="Picture 36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" name="Picture 3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8" name="Group 41"/>
            <p:cNvGrpSpPr>
              <a:grpSpLocks/>
            </p:cNvGrpSpPr>
            <p:nvPr/>
          </p:nvGrpSpPr>
          <p:grpSpPr bwMode="auto">
            <a:xfrm>
              <a:off x="0" y="288"/>
              <a:ext cx="96" cy="3696"/>
              <a:chOff x="1056" y="240"/>
              <a:chExt cx="96" cy="3696"/>
            </a:xfrm>
          </p:grpSpPr>
          <p:grpSp>
            <p:nvGrpSpPr>
              <p:cNvPr id="19" name="Group 22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23" name="Picture 22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4" name="Picture 2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0" name="Group 38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21" name="Picture 39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2" name="Picture 4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9" name="Group 42"/>
            <p:cNvGrpSpPr>
              <a:grpSpLocks/>
            </p:cNvGrpSpPr>
            <p:nvPr/>
          </p:nvGrpSpPr>
          <p:grpSpPr bwMode="auto">
            <a:xfrm>
              <a:off x="5664" y="384"/>
              <a:ext cx="96" cy="3696"/>
              <a:chOff x="1056" y="240"/>
              <a:chExt cx="96" cy="3696"/>
            </a:xfrm>
          </p:grpSpPr>
          <p:grpSp>
            <p:nvGrpSpPr>
              <p:cNvPr id="13" name="Group 43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17" name="Picture 4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8" name="Picture 4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4" name="Group 46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15" name="Picture 4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6" name="Picture 4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pic>
          <p:nvPicPr>
            <p:cNvPr id="10" name="Picture 49" descr="POINSET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-5400000">
              <a:off x="-1" y="3889"/>
              <a:ext cx="432" cy="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50" descr="POINSET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51" descr="POINSET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0800000">
              <a:off x="5376" y="3938"/>
              <a:ext cx="384" cy="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0" name="TextBox 49"/>
          <p:cNvSpPr txBox="1"/>
          <p:nvPr/>
        </p:nvSpPr>
        <p:spPr>
          <a:xfrm>
            <a:off x="152401" y="0"/>
            <a:ext cx="8836024" cy="7694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itchFamily="18" charset="0"/>
              </a:rPr>
              <a:t>2. There is so much light in the city at night. We can not see the stars clearly.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If t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here wasn’t so much light in the city at night, we could see the stars clearly.</a:t>
            </a:r>
          </a:p>
          <a:p>
            <a:pPr>
              <a:buNone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3. We turn on the heater all the time. We have to pay three million dong for electricity a month.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If w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 didn’t turn on the heater all the time, we wouldn’t have to pay three million dong for electricity a month.</a:t>
            </a:r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>
              <a:buNone/>
            </a:pPr>
            <a:r>
              <a:rPr lang="en-US" sz="280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4. The karaoke bar makes so much noise almost every night. The residents complain to its owner.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If the karaoke bar didn’t make so much noise almost every night, the residents wouldn’t complain to its owner.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80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5. She has a headache after work every day. She works in a noisy office.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She wouldn’t have a headache after work every day if              She didn’t work in a noisy office.</a:t>
            </a:r>
          </a:p>
          <a:p>
            <a:pPr>
              <a:buNone/>
            </a:pPr>
            <a:endParaRPr lang="en-US" sz="2800">
              <a:latin typeface="Times New Roman" pitchFamily="18" charset="0"/>
              <a:cs typeface="Times New Roman" pitchFamily="18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042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533399" y="457200"/>
            <a:ext cx="8240713" cy="722531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graphicFrame>
        <p:nvGraphicFramePr>
          <p:cNvPr id="2095" name="Group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2574008"/>
              </p:ext>
            </p:extLst>
          </p:nvPr>
        </p:nvGraphicFramePr>
        <p:xfrm>
          <a:off x="457200" y="1371600"/>
          <a:ext cx="8305800" cy="5257801"/>
        </p:xfrm>
        <a:graphic>
          <a:graphicData uri="http://schemas.openxmlformats.org/drawingml/2006/table">
            <a:tbl>
              <a:tblPr/>
              <a:tblGrid>
                <a:gridCol w="2688878">
                  <a:extLst>
                    <a:ext uri="{9D8B030D-6E8A-4147-A177-3AD203B41FA5}">
                      <a16:colId xmlns:a16="http://schemas.microsoft.com/office/drawing/2014/main" val="2043063344"/>
                    </a:ext>
                  </a:extLst>
                </a:gridCol>
                <a:gridCol w="2774792">
                  <a:extLst>
                    <a:ext uri="{9D8B030D-6E8A-4147-A177-3AD203B41FA5}">
                      <a16:colId xmlns:a16="http://schemas.microsoft.com/office/drawing/2014/main" val="1476405818"/>
                    </a:ext>
                  </a:extLst>
                </a:gridCol>
                <a:gridCol w="2842130">
                  <a:extLst>
                    <a:ext uri="{9D8B030D-6E8A-4147-A177-3AD203B41FA5}">
                      <a16:colId xmlns:a16="http://schemas.microsoft.com/office/drawing/2014/main" val="2816336693"/>
                    </a:ext>
                  </a:extLst>
                </a:gridCol>
              </a:tblGrid>
              <a:tr h="175191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617530646"/>
                  </a:ext>
                </a:extLst>
              </a:tr>
              <a:tr h="17539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120582012"/>
                  </a:ext>
                </a:extLst>
              </a:tr>
              <a:tr h="175191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767691813"/>
                  </a:ext>
                </a:extLst>
              </a:tr>
            </a:tbl>
          </a:graphicData>
        </a:graphic>
      </p:graphicFrame>
      <p:sp>
        <p:nvSpPr>
          <p:cNvPr id="4118" name="Oval 22"/>
          <p:cNvSpPr>
            <a:spLocks noChangeArrowheads="1"/>
          </p:cNvSpPr>
          <p:nvPr/>
        </p:nvSpPr>
        <p:spPr bwMode="auto">
          <a:xfrm>
            <a:off x="3200399" y="4876799"/>
            <a:ext cx="2743201" cy="1752602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ln w="952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b="1"/>
              <a:t>8</a:t>
            </a:r>
          </a:p>
        </p:txBody>
      </p:sp>
      <p:sp>
        <p:nvSpPr>
          <p:cNvPr id="4119" name="Oval 23"/>
          <p:cNvSpPr>
            <a:spLocks noChangeArrowheads="1"/>
          </p:cNvSpPr>
          <p:nvPr/>
        </p:nvSpPr>
        <p:spPr bwMode="auto">
          <a:xfrm>
            <a:off x="3211511" y="4876799"/>
            <a:ext cx="2732089" cy="1752602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If I were you,</a:t>
            </a:r>
          </a:p>
        </p:txBody>
      </p:sp>
      <p:sp>
        <p:nvSpPr>
          <p:cNvPr id="2" name="Oval 22"/>
          <p:cNvSpPr>
            <a:spLocks noChangeArrowheads="1"/>
          </p:cNvSpPr>
          <p:nvPr/>
        </p:nvSpPr>
        <p:spPr bwMode="auto">
          <a:xfrm>
            <a:off x="3216275" y="1368425"/>
            <a:ext cx="2632075" cy="1712915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ln w="952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b="1"/>
              <a:t>2</a:t>
            </a:r>
          </a:p>
        </p:txBody>
      </p:sp>
      <p:sp>
        <p:nvSpPr>
          <p:cNvPr id="3" name="Oval 23"/>
          <p:cNvSpPr>
            <a:spLocks noChangeArrowheads="1"/>
          </p:cNvSpPr>
          <p:nvPr/>
        </p:nvSpPr>
        <p:spPr bwMode="auto">
          <a:xfrm>
            <a:off x="3211510" y="1368424"/>
            <a:ext cx="2636840" cy="1679575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If she has time ,</a:t>
            </a:r>
          </a:p>
        </p:txBody>
      </p:sp>
      <p:sp>
        <p:nvSpPr>
          <p:cNvPr id="4" name="Oval 22"/>
          <p:cNvSpPr>
            <a:spLocks noChangeArrowheads="1"/>
          </p:cNvSpPr>
          <p:nvPr/>
        </p:nvSpPr>
        <p:spPr bwMode="auto">
          <a:xfrm>
            <a:off x="457200" y="3092451"/>
            <a:ext cx="2667000" cy="1784347"/>
          </a:xfrm>
          <a:prstGeom prst="ellipse">
            <a:avLst/>
          </a:prstGeom>
          <a:blipFill>
            <a:blip r:embed="rId5"/>
            <a:tile tx="0" ty="0" sx="100000" sy="100000" flip="none" algn="tl"/>
          </a:blipFill>
          <a:ln w="952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b="1"/>
              <a:t>4</a:t>
            </a:r>
          </a:p>
        </p:txBody>
      </p:sp>
      <p:sp>
        <p:nvSpPr>
          <p:cNvPr id="5" name="Oval 23"/>
          <p:cNvSpPr>
            <a:spLocks noChangeArrowheads="1"/>
          </p:cNvSpPr>
          <p:nvPr/>
        </p:nvSpPr>
        <p:spPr bwMode="auto">
          <a:xfrm>
            <a:off x="457201" y="3121027"/>
            <a:ext cx="2655886" cy="1755771"/>
          </a:xfrm>
          <a:prstGeom prst="ellipse">
            <a:avLst/>
          </a:prstGeom>
          <a:blipFill>
            <a:blip r:embed="rId5"/>
            <a:tile tx="0" ty="0" sx="100000" sy="100000" flip="none" algn="tl"/>
          </a:blipFill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The world would</a:t>
            </a:r>
          </a:p>
          <a:p>
            <a:pPr algn="ctr"/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be happier</a:t>
            </a:r>
          </a:p>
        </p:txBody>
      </p:sp>
      <p:sp>
        <p:nvSpPr>
          <p:cNvPr id="6" name="Oval 22"/>
          <p:cNvSpPr>
            <a:spLocks noChangeArrowheads="1"/>
          </p:cNvSpPr>
          <p:nvPr/>
        </p:nvSpPr>
        <p:spPr bwMode="auto">
          <a:xfrm>
            <a:off x="5954712" y="1368424"/>
            <a:ext cx="2808288" cy="1679575"/>
          </a:xfrm>
          <a:prstGeom prst="ellipse">
            <a:avLst/>
          </a:prstGeom>
          <a:blipFill>
            <a:blip r:embed="rId5"/>
            <a:tile tx="0" ty="0" sx="100000" sy="100000" flip="none" algn="tl"/>
          </a:blipFill>
          <a:ln w="952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b="1"/>
              <a:t>3</a:t>
            </a:r>
          </a:p>
        </p:txBody>
      </p:sp>
      <p:sp>
        <p:nvSpPr>
          <p:cNvPr id="7" name="Oval 23"/>
          <p:cNvSpPr>
            <a:spLocks noChangeArrowheads="1"/>
          </p:cNvSpPr>
          <p:nvPr/>
        </p:nvSpPr>
        <p:spPr bwMode="auto">
          <a:xfrm>
            <a:off x="5954712" y="1368423"/>
            <a:ext cx="2808288" cy="1679576"/>
          </a:xfrm>
          <a:prstGeom prst="ellipse">
            <a:avLst/>
          </a:prstGeom>
          <a:blipFill>
            <a:blip r:embed="rId5"/>
            <a:tile tx="0" ty="0" sx="100000" sy="100000" flip="none" algn="tl"/>
          </a:blipFill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If we feel hungry </a:t>
            </a:r>
          </a:p>
          <a:p>
            <a:pPr algn="ctr"/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that,</a:t>
            </a:r>
          </a:p>
        </p:txBody>
      </p:sp>
      <p:sp>
        <p:nvSpPr>
          <p:cNvPr id="8" name="Oval 22"/>
          <p:cNvSpPr>
            <a:spLocks noChangeArrowheads="1"/>
          </p:cNvSpPr>
          <p:nvPr/>
        </p:nvSpPr>
        <p:spPr bwMode="auto">
          <a:xfrm>
            <a:off x="5954712" y="4905375"/>
            <a:ext cx="2808288" cy="1724025"/>
          </a:xfrm>
          <a:prstGeom prst="ellipse">
            <a:avLst/>
          </a:prstGeom>
          <a:blipFill>
            <a:blip r:embed="rId5"/>
            <a:tile tx="0" ty="0" sx="100000" sy="100000" flip="none" algn="tl"/>
          </a:blipFill>
          <a:ln w="952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b="1"/>
              <a:t>9</a:t>
            </a:r>
          </a:p>
        </p:txBody>
      </p:sp>
      <p:sp>
        <p:nvSpPr>
          <p:cNvPr id="9" name="Oval 23"/>
          <p:cNvSpPr>
            <a:spLocks noChangeArrowheads="1"/>
          </p:cNvSpPr>
          <p:nvPr/>
        </p:nvSpPr>
        <p:spPr bwMode="auto">
          <a:xfrm>
            <a:off x="5954712" y="4905374"/>
            <a:ext cx="2819400" cy="1724025"/>
          </a:xfrm>
          <a:prstGeom prst="ellipse">
            <a:avLst/>
          </a:prstGeom>
          <a:blipFill>
            <a:blip r:embed="rId5"/>
            <a:tile tx="0" ty="0" sx="100000" sy="100000" flip="none" algn="tl"/>
          </a:blipFill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She will help you</a:t>
            </a:r>
          </a:p>
        </p:txBody>
      </p:sp>
      <p:sp>
        <p:nvSpPr>
          <p:cNvPr id="10" name="Oval 22"/>
          <p:cNvSpPr>
            <a:spLocks noChangeArrowheads="1"/>
          </p:cNvSpPr>
          <p:nvPr/>
        </p:nvSpPr>
        <p:spPr bwMode="auto">
          <a:xfrm>
            <a:off x="3211511" y="3200401"/>
            <a:ext cx="2732089" cy="1676398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ln w="952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b="1"/>
              <a:t>5</a:t>
            </a:r>
          </a:p>
        </p:txBody>
      </p:sp>
      <p:sp>
        <p:nvSpPr>
          <p:cNvPr id="11" name="Oval 23"/>
          <p:cNvSpPr>
            <a:spLocks noChangeArrowheads="1"/>
          </p:cNvSpPr>
          <p:nvPr/>
        </p:nvSpPr>
        <p:spPr bwMode="auto">
          <a:xfrm>
            <a:off x="3211510" y="3121027"/>
            <a:ext cx="2743202" cy="1755771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I would learn</a:t>
            </a:r>
          </a:p>
          <a:p>
            <a:pPr algn="ctr"/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very hard</a:t>
            </a:r>
          </a:p>
        </p:txBody>
      </p:sp>
      <p:sp>
        <p:nvSpPr>
          <p:cNvPr id="12" name="Oval 22"/>
          <p:cNvSpPr>
            <a:spLocks noChangeArrowheads="1"/>
          </p:cNvSpPr>
          <p:nvPr/>
        </p:nvSpPr>
        <p:spPr bwMode="auto">
          <a:xfrm>
            <a:off x="533399" y="1326696"/>
            <a:ext cx="2579689" cy="1737177"/>
          </a:xfrm>
          <a:prstGeom prst="ellipse">
            <a:avLst/>
          </a:prstGeom>
          <a:blipFill>
            <a:blip r:embed="rId5"/>
            <a:tile tx="0" ty="0" sx="100000" sy="100000" flip="none" algn="tl"/>
          </a:blipFill>
          <a:ln w="952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b="1"/>
              <a:t>1</a:t>
            </a:r>
          </a:p>
        </p:txBody>
      </p:sp>
      <p:sp>
        <p:nvSpPr>
          <p:cNvPr id="13" name="Oval 23"/>
          <p:cNvSpPr>
            <a:spLocks noChangeArrowheads="1"/>
          </p:cNvSpPr>
          <p:nvPr/>
        </p:nvSpPr>
        <p:spPr bwMode="auto">
          <a:xfrm>
            <a:off x="533399" y="1327150"/>
            <a:ext cx="2590801" cy="1720850"/>
          </a:xfrm>
          <a:prstGeom prst="ellipse">
            <a:avLst/>
          </a:prstGeom>
          <a:blipFill>
            <a:blip r:embed="rId5"/>
            <a:tile tx="0" ty="0" sx="100000" sy="100000" flip="none" algn="tl"/>
          </a:blipFill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If there were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fewer people ill,</a:t>
            </a:r>
            <a:endParaRPr lang="en-US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val 22"/>
          <p:cNvSpPr>
            <a:spLocks noChangeArrowheads="1"/>
          </p:cNvSpPr>
          <p:nvPr/>
        </p:nvSpPr>
        <p:spPr bwMode="auto">
          <a:xfrm>
            <a:off x="6019799" y="3121027"/>
            <a:ext cx="2689223" cy="1755771"/>
          </a:xfrm>
          <a:prstGeom prst="ellipse">
            <a:avLst/>
          </a:prstGeom>
          <a:blipFill>
            <a:blip r:embed="rId5"/>
            <a:tile tx="0" ty="0" sx="100000" sy="100000" flip="none" algn="tl"/>
          </a:blipFill>
          <a:ln w="952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b="1"/>
              <a:t>6</a:t>
            </a:r>
          </a:p>
        </p:txBody>
      </p:sp>
      <p:sp>
        <p:nvSpPr>
          <p:cNvPr id="15" name="Oval 23"/>
          <p:cNvSpPr>
            <a:spLocks noChangeArrowheads="1"/>
          </p:cNvSpPr>
          <p:nvPr/>
        </p:nvSpPr>
        <p:spPr bwMode="auto">
          <a:xfrm>
            <a:off x="6053136" y="3121025"/>
            <a:ext cx="2655886" cy="1755773"/>
          </a:xfrm>
          <a:prstGeom prst="ellipse">
            <a:avLst/>
          </a:prstGeom>
          <a:blipFill>
            <a:blip r:embed="rId5"/>
            <a:tile tx="0" ty="0" sx="100000" sy="100000" flip="none" algn="tl"/>
          </a:blipFill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He would come</a:t>
            </a:r>
          </a:p>
          <a:p>
            <a:pPr algn="ctr"/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to see you</a:t>
            </a:r>
          </a:p>
        </p:txBody>
      </p:sp>
      <p:sp>
        <p:nvSpPr>
          <p:cNvPr id="16" name="Oval 22"/>
          <p:cNvSpPr>
            <a:spLocks noChangeArrowheads="1"/>
          </p:cNvSpPr>
          <p:nvPr/>
        </p:nvSpPr>
        <p:spPr bwMode="auto">
          <a:xfrm>
            <a:off x="533399" y="4953000"/>
            <a:ext cx="2503487" cy="1600199"/>
          </a:xfrm>
          <a:prstGeom prst="ellipse">
            <a:avLst/>
          </a:prstGeom>
          <a:blipFill>
            <a:blip r:embed="rId5"/>
            <a:tile tx="0" ty="0" sx="100000" sy="100000" flip="none" algn="tl"/>
          </a:blipFill>
          <a:ln w="952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b="1"/>
              <a:t>7</a:t>
            </a:r>
          </a:p>
        </p:txBody>
      </p:sp>
      <p:sp>
        <p:nvSpPr>
          <p:cNvPr id="17" name="Oval 23"/>
          <p:cNvSpPr>
            <a:spLocks noChangeArrowheads="1"/>
          </p:cNvSpPr>
          <p:nvPr/>
        </p:nvSpPr>
        <p:spPr bwMode="auto">
          <a:xfrm>
            <a:off x="533399" y="4905375"/>
            <a:ext cx="2579689" cy="1724026"/>
          </a:xfrm>
          <a:prstGeom prst="ellipse">
            <a:avLst/>
          </a:prstGeom>
          <a:blipFill>
            <a:blip r:embed="rId5"/>
            <a:tile tx="0" ty="0" sx="100000" sy="100000" flip="none" algn="tl"/>
          </a:blipFill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We will eat some</a:t>
            </a:r>
          </a:p>
          <a:p>
            <a:pPr algn="ctr"/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hamburgers</a:t>
            </a:r>
          </a:p>
        </p:txBody>
      </p:sp>
      <p:sp>
        <p:nvSpPr>
          <p:cNvPr id="2096" name="Text Box 5"/>
          <p:cNvSpPr txBox="1">
            <a:spLocks noChangeArrowheads="1"/>
          </p:cNvSpPr>
          <p:nvPr/>
        </p:nvSpPr>
        <p:spPr bwMode="auto">
          <a:xfrm>
            <a:off x="2286000" y="533400"/>
            <a:ext cx="5334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600" b="1" dirty="0">
                <a:solidFill>
                  <a:srgbClr val="C00000"/>
                </a:solidFill>
              </a:rPr>
              <a:t>GAME: PELMANISM</a:t>
            </a:r>
          </a:p>
        </p:txBody>
      </p:sp>
      <p:grpSp>
        <p:nvGrpSpPr>
          <p:cNvPr id="22" name="Group 59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23" name="Picture 2" descr="POINSET2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 rot="5400000">
              <a:off x="5329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4" name="Group 9"/>
            <p:cNvGrpSpPr>
              <a:grpSpLocks/>
            </p:cNvGrpSpPr>
            <p:nvPr/>
          </p:nvGrpSpPr>
          <p:grpSpPr bwMode="auto">
            <a:xfrm>
              <a:off x="336" y="0"/>
              <a:ext cx="5040" cy="96"/>
              <a:chOff x="336" y="144"/>
              <a:chExt cx="4608" cy="144"/>
            </a:xfrm>
          </p:grpSpPr>
          <p:grpSp>
            <p:nvGrpSpPr>
              <p:cNvPr id="55" name="Group 10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65" name="Picture 1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66" name="Picture 12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56" name="Group 13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63" name="Picture 1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64" name="Picture 1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57" name="Group 16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61" name="Picture 1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62" name="Picture 1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58" name="Group 19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59" name="Picture 2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60" name="Picture 2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25" name="Group 25"/>
            <p:cNvGrpSpPr>
              <a:grpSpLocks/>
            </p:cNvGrpSpPr>
            <p:nvPr/>
          </p:nvGrpSpPr>
          <p:grpSpPr bwMode="auto">
            <a:xfrm>
              <a:off x="480" y="4272"/>
              <a:ext cx="4896" cy="48"/>
              <a:chOff x="336" y="144"/>
              <a:chExt cx="4608" cy="144"/>
            </a:xfrm>
          </p:grpSpPr>
          <p:grpSp>
            <p:nvGrpSpPr>
              <p:cNvPr id="43" name="Group 26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53" name="Picture 2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4" name="Picture 2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4" name="Group 29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51" name="Picture 3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2" name="Picture 3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5" name="Group 32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49" name="Picture 3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0" name="Picture 3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6" name="Group 35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47" name="Picture 36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8" name="Picture 3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26" name="Group 41"/>
            <p:cNvGrpSpPr>
              <a:grpSpLocks/>
            </p:cNvGrpSpPr>
            <p:nvPr/>
          </p:nvGrpSpPr>
          <p:grpSpPr bwMode="auto">
            <a:xfrm>
              <a:off x="0" y="288"/>
              <a:ext cx="96" cy="3696"/>
              <a:chOff x="1056" y="240"/>
              <a:chExt cx="96" cy="3696"/>
            </a:xfrm>
          </p:grpSpPr>
          <p:grpSp>
            <p:nvGrpSpPr>
              <p:cNvPr id="37" name="Group 22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41" name="Picture 2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" name="Picture 2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8" name="Group 38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39" name="Picture 39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" name="Picture 4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27" name="Group 42"/>
            <p:cNvGrpSpPr>
              <a:grpSpLocks/>
            </p:cNvGrpSpPr>
            <p:nvPr/>
          </p:nvGrpSpPr>
          <p:grpSpPr bwMode="auto">
            <a:xfrm>
              <a:off x="5664" y="384"/>
              <a:ext cx="96" cy="3696"/>
              <a:chOff x="1056" y="240"/>
              <a:chExt cx="96" cy="3696"/>
            </a:xfrm>
          </p:grpSpPr>
          <p:grpSp>
            <p:nvGrpSpPr>
              <p:cNvPr id="31" name="Group 43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35" name="Picture 4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6" name="Picture 4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2" name="Group 46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33" name="Picture 4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4" name="Picture 4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pic>
          <p:nvPicPr>
            <p:cNvPr id="28" name="Picture 49" descr="POINSET2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 rot="-5400000">
              <a:off x="-1" y="3889"/>
              <a:ext cx="432" cy="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" name="Picture 50" descr="POINSET2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0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" name="Picture 51" descr="POINSET2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 rot="10800000">
              <a:off x="5376" y="3938"/>
              <a:ext cx="384" cy="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043050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 nodeType="clickPar">
                      <p:stCondLst>
                        <p:cond delay="0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4119" grpId="0" animBg="1"/>
      <p:bldP spid="4119" grpId="1" animBg="1"/>
      <p:bldP spid="3" grpId="0" animBg="1"/>
      <p:bldP spid="3" grpId="1" animBg="1"/>
      <p:bldP spid="5" grpId="0" animBg="1"/>
      <p:bldP spid="5" grpId="1" animBg="1"/>
      <p:bldP spid="7" grpId="0" animBg="1"/>
      <p:bldP spid="7" grpId="1" animBg="1"/>
      <p:bldP spid="9" grpId="0" animBg="1"/>
      <p:bldP spid="9" grpId="1" animBg="1"/>
      <p:bldP spid="11" grpId="0" animBg="1"/>
      <p:bldP spid="11" grpId="1" animBg="1"/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682625" y="1836964"/>
            <a:ext cx="8004175" cy="2582636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/>
          <p:cNvSpPr/>
          <p:nvPr/>
        </p:nvSpPr>
        <p:spPr>
          <a:xfrm>
            <a:off x="2209800" y="838200"/>
            <a:ext cx="4876800" cy="8382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352800" y="838200"/>
            <a:ext cx="2544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Homework: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44881" y="1859281"/>
            <a:ext cx="789431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Review the vocabulary and the conditional sentences</a:t>
            </a:r>
          </a:p>
          <a:p>
            <a:pPr marL="342900" indent="-342900">
              <a:buFontTx/>
              <a:buChar char="-"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all the exercises </a:t>
            </a:r>
          </a:p>
          <a:p>
            <a:pPr marL="342900" indent="-342900">
              <a:buFontTx/>
              <a:buChar char="-"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Prepare: Unit 7 (Communication)</a:t>
            </a:r>
          </a:p>
        </p:txBody>
      </p:sp>
      <p:grpSp>
        <p:nvGrpSpPr>
          <p:cNvPr id="6" name="Group 59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" name="Picture 2" descr="POINSET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5400000">
              <a:off x="5329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36" y="0"/>
              <a:ext cx="5040" cy="96"/>
              <a:chOff x="336" y="144"/>
              <a:chExt cx="4608" cy="144"/>
            </a:xfrm>
          </p:grpSpPr>
          <p:grpSp>
            <p:nvGrpSpPr>
              <p:cNvPr id="39" name="Group 10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49" name="Picture 1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0" name="Picture 12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0" name="Group 13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47" name="Picture 1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8" name="Picture 1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1" name="Group 16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45" name="Picture 1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" name="Picture 1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2" name="Group 19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43" name="Picture 2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" name="Picture 2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9" name="Group 25"/>
            <p:cNvGrpSpPr>
              <a:grpSpLocks/>
            </p:cNvGrpSpPr>
            <p:nvPr/>
          </p:nvGrpSpPr>
          <p:grpSpPr bwMode="auto">
            <a:xfrm>
              <a:off x="480" y="4272"/>
              <a:ext cx="4896" cy="48"/>
              <a:chOff x="336" y="144"/>
              <a:chExt cx="4608" cy="144"/>
            </a:xfrm>
          </p:grpSpPr>
          <p:grpSp>
            <p:nvGrpSpPr>
              <p:cNvPr id="27" name="Group 26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37" name="Picture 2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" name="Picture 2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8" name="Group 29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35" name="Picture 3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6" name="Picture 3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9" name="Group 32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33" name="Picture 3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4" name="Picture 3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0" name="Group 35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31" name="Picture 36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" name="Picture 3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10" name="Group 41"/>
            <p:cNvGrpSpPr>
              <a:grpSpLocks/>
            </p:cNvGrpSpPr>
            <p:nvPr/>
          </p:nvGrpSpPr>
          <p:grpSpPr bwMode="auto">
            <a:xfrm>
              <a:off x="0" y="288"/>
              <a:ext cx="96" cy="3696"/>
              <a:chOff x="1056" y="240"/>
              <a:chExt cx="96" cy="3696"/>
            </a:xfrm>
          </p:grpSpPr>
          <p:grpSp>
            <p:nvGrpSpPr>
              <p:cNvPr id="21" name="Group 22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25" name="Picture 2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6" name="Picture 2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2" name="Group 38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23" name="Picture 39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4" name="Picture 4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11" name="Group 42"/>
            <p:cNvGrpSpPr>
              <a:grpSpLocks/>
            </p:cNvGrpSpPr>
            <p:nvPr/>
          </p:nvGrpSpPr>
          <p:grpSpPr bwMode="auto">
            <a:xfrm>
              <a:off x="5664" y="384"/>
              <a:ext cx="96" cy="3696"/>
              <a:chOff x="1056" y="240"/>
              <a:chExt cx="96" cy="3696"/>
            </a:xfrm>
          </p:grpSpPr>
          <p:grpSp>
            <p:nvGrpSpPr>
              <p:cNvPr id="15" name="Group 43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19" name="Picture 4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" name="Picture 4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6" name="Group 46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17" name="Picture 4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8" name="Picture 4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pic>
          <p:nvPicPr>
            <p:cNvPr id="12" name="Picture 49" descr="POINSET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-5400000">
              <a:off x="-1" y="3889"/>
              <a:ext cx="432" cy="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50" descr="POINSET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51" descr="POINSET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10800000">
              <a:off x="5376" y="3938"/>
              <a:ext cx="384" cy="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506333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0" y="457199"/>
            <a:ext cx="8534400" cy="75723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/>
          <p:cNvSpPr/>
          <p:nvPr/>
        </p:nvSpPr>
        <p:spPr>
          <a:xfrm>
            <a:off x="145448" y="1521676"/>
            <a:ext cx="8709336" cy="457432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59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5" name="Picture 2" descr="POINSET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5400000">
              <a:off x="5329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6" name="Group 9"/>
            <p:cNvGrpSpPr>
              <a:grpSpLocks/>
            </p:cNvGrpSpPr>
            <p:nvPr/>
          </p:nvGrpSpPr>
          <p:grpSpPr bwMode="auto">
            <a:xfrm>
              <a:off x="336" y="0"/>
              <a:ext cx="5040" cy="96"/>
              <a:chOff x="336" y="144"/>
              <a:chExt cx="4608" cy="144"/>
            </a:xfrm>
          </p:grpSpPr>
          <p:grpSp>
            <p:nvGrpSpPr>
              <p:cNvPr id="37" name="Group 10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47" name="Picture 1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8" name="Picture 12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8" name="Group 13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45" name="Picture 1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" name="Picture 1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9" name="Group 16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43" name="Picture 1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" name="Picture 1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0" name="Group 19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41" name="Picture 2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" name="Picture 2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7" name="Group 25"/>
            <p:cNvGrpSpPr>
              <a:grpSpLocks/>
            </p:cNvGrpSpPr>
            <p:nvPr/>
          </p:nvGrpSpPr>
          <p:grpSpPr bwMode="auto">
            <a:xfrm>
              <a:off x="480" y="4272"/>
              <a:ext cx="4896" cy="48"/>
              <a:chOff x="336" y="144"/>
              <a:chExt cx="4608" cy="144"/>
            </a:xfrm>
          </p:grpSpPr>
          <p:grpSp>
            <p:nvGrpSpPr>
              <p:cNvPr id="25" name="Group 26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35" name="Picture 2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6" name="Picture 2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6" name="Group 29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33" name="Picture 3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4" name="Picture 3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7" name="Group 32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31" name="Picture 3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" name="Picture 3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8" name="Group 35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29" name="Picture 36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" name="Picture 3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8" name="Group 41"/>
            <p:cNvGrpSpPr>
              <a:grpSpLocks/>
            </p:cNvGrpSpPr>
            <p:nvPr/>
          </p:nvGrpSpPr>
          <p:grpSpPr bwMode="auto">
            <a:xfrm>
              <a:off x="0" y="288"/>
              <a:ext cx="96" cy="3696"/>
              <a:chOff x="1056" y="240"/>
              <a:chExt cx="96" cy="3696"/>
            </a:xfrm>
          </p:grpSpPr>
          <p:grpSp>
            <p:nvGrpSpPr>
              <p:cNvPr id="19" name="Group 22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23" name="Picture 2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4" name="Picture 2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0" name="Group 38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21" name="Picture 39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2" name="Picture 4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9" name="Group 42"/>
            <p:cNvGrpSpPr>
              <a:grpSpLocks/>
            </p:cNvGrpSpPr>
            <p:nvPr/>
          </p:nvGrpSpPr>
          <p:grpSpPr bwMode="auto">
            <a:xfrm>
              <a:off x="5664" y="384"/>
              <a:ext cx="96" cy="3696"/>
              <a:chOff x="1056" y="240"/>
              <a:chExt cx="96" cy="3696"/>
            </a:xfrm>
          </p:grpSpPr>
          <p:grpSp>
            <p:nvGrpSpPr>
              <p:cNvPr id="13" name="Group 43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17" name="Picture 4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8" name="Picture 4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4" name="Group 46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15" name="Picture 4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6" name="Picture 4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pic>
          <p:nvPicPr>
            <p:cNvPr id="10" name="Picture 49" descr="POINSET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-5400000">
              <a:off x="-1" y="3889"/>
              <a:ext cx="432" cy="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50" descr="POINSET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51" descr="POINSET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10800000">
              <a:off x="5376" y="3938"/>
              <a:ext cx="384" cy="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0" name="TextBox 49"/>
          <p:cNvSpPr txBox="1"/>
          <p:nvPr/>
        </p:nvSpPr>
        <p:spPr>
          <a:xfrm>
            <a:off x="381001" y="457200"/>
            <a:ext cx="731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en-US" sz="36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VOCABULARY </a:t>
            </a:r>
            <a:endParaRPr lang="en-US" sz="3600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304800" y="2158425"/>
            <a:ext cx="61293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increase (v) : </a:t>
            </a:r>
          </a:p>
        </p:txBody>
      </p:sp>
      <p:sp>
        <p:nvSpPr>
          <p:cNvPr id="57" name="Oval 56"/>
          <p:cNvSpPr/>
          <p:nvPr/>
        </p:nvSpPr>
        <p:spPr>
          <a:xfrm>
            <a:off x="1295400" y="2158425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2743200" y="2158425"/>
            <a:ext cx="37407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tăng lên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81001" y="2768025"/>
            <a:ext cx="42671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# decrease (v):</a:t>
            </a:r>
          </a:p>
        </p:txBody>
      </p:sp>
      <p:sp>
        <p:nvSpPr>
          <p:cNvPr id="60" name="Oval 59"/>
          <p:cNvSpPr/>
          <p:nvPr/>
        </p:nvSpPr>
        <p:spPr>
          <a:xfrm>
            <a:off x="1524000" y="2768025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/>
          <p:cNvSpPr txBox="1"/>
          <p:nvPr/>
        </p:nvSpPr>
        <p:spPr>
          <a:xfrm>
            <a:off x="2819400" y="2768025"/>
            <a:ext cx="358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2" name="Content Placeholder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2003612"/>
            <a:ext cx="4673696" cy="37113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3" name="TextBox 62"/>
          <p:cNvSpPr txBox="1"/>
          <p:nvPr/>
        </p:nvSpPr>
        <p:spPr>
          <a:xfrm>
            <a:off x="304800" y="3301425"/>
            <a:ext cx="3857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aquatic creatures (n):  </a:t>
            </a:r>
          </a:p>
        </p:txBody>
      </p:sp>
      <p:sp>
        <p:nvSpPr>
          <p:cNvPr id="64" name="Oval 63"/>
          <p:cNvSpPr/>
          <p:nvPr/>
        </p:nvSpPr>
        <p:spPr>
          <a:xfrm>
            <a:off x="1143000" y="3301425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2292930" y="3349915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/>
          <p:cNvSpPr txBox="1"/>
          <p:nvPr/>
        </p:nvSpPr>
        <p:spPr>
          <a:xfrm>
            <a:off x="4038600" y="3301425"/>
            <a:ext cx="35337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sinh vật dưới nước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04800" y="3911025"/>
            <a:ext cx="5081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reproduce (v):</a:t>
            </a:r>
          </a:p>
        </p:txBody>
      </p:sp>
      <p:sp>
        <p:nvSpPr>
          <p:cNvPr id="68" name="Oval 67"/>
          <p:cNvSpPr/>
          <p:nvPr/>
        </p:nvSpPr>
        <p:spPr>
          <a:xfrm>
            <a:off x="1738745" y="3938735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/>
          <p:cNvSpPr txBox="1"/>
          <p:nvPr/>
        </p:nvSpPr>
        <p:spPr>
          <a:xfrm>
            <a:off x="3048000" y="3911025"/>
            <a:ext cx="365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sản xuất lại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304800" y="4520625"/>
            <a:ext cx="36528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resident (n):</a:t>
            </a:r>
          </a:p>
        </p:txBody>
      </p:sp>
      <p:sp>
        <p:nvSpPr>
          <p:cNvPr id="73" name="Oval 72"/>
          <p:cNvSpPr/>
          <p:nvPr/>
        </p:nvSpPr>
        <p:spPr>
          <a:xfrm>
            <a:off x="775855" y="4548335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/>
          <p:cNvSpPr txBox="1"/>
          <p:nvPr/>
        </p:nvSpPr>
        <p:spPr>
          <a:xfrm>
            <a:off x="2514600" y="4520625"/>
            <a:ext cx="3664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dân cư</a:t>
            </a:r>
          </a:p>
        </p:txBody>
      </p:sp>
      <p:sp>
        <p:nvSpPr>
          <p:cNvPr id="75" name="Content Placeholder 7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47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5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2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2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6" grpId="0"/>
      <p:bldP spid="57" grpId="0" animBg="1"/>
      <p:bldP spid="58" grpId="0"/>
      <p:bldP spid="59" grpId="0"/>
      <p:bldP spid="60" grpId="0" animBg="1"/>
      <p:bldP spid="61" grpId="0"/>
      <p:bldP spid="63" grpId="0"/>
      <p:bldP spid="64" grpId="0" animBg="1"/>
      <p:bldP spid="65" grpId="1" animBg="1"/>
      <p:bldP spid="66" grpId="0"/>
      <p:bldP spid="67" grpId="0"/>
      <p:bldP spid="68" grpId="2" animBg="1"/>
      <p:bldP spid="69" grpId="0"/>
      <p:bldP spid="71" grpId="0"/>
      <p:bldP spid="73" grpId="0" animBg="1"/>
      <p:bldP spid="7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03447" y="1676400"/>
            <a:ext cx="8697566" cy="42672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45368" y="152401"/>
            <a:ext cx="8517632" cy="1087579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0" name="AutoShape 3" descr="9k="/>
          <p:cNvSpPr>
            <a:spLocks noChangeAspect="1" noChangeArrowheads="1"/>
          </p:cNvSpPr>
          <p:nvPr/>
        </p:nvSpPr>
        <p:spPr bwMode="auto">
          <a:xfrm>
            <a:off x="4724400" y="44444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7171" name="AutoShape 5" descr="2Q=="/>
          <p:cNvSpPr>
            <a:spLocks noChangeAspect="1" noChangeArrowheads="1"/>
          </p:cNvSpPr>
          <p:nvPr/>
        </p:nvSpPr>
        <p:spPr bwMode="auto">
          <a:xfrm>
            <a:off x="4724400" y="44444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7172" name="Text Box 13"/>
          <p:cNvSpPr txBox="1">
            <a:spLocks noChangeArrowheads="1"/>
          </p:cNvSpPr>
          <p:nvPr/>
        </p:nvSpPr>
        <p:spPr bwMode="auto">
          <a:xfrm>
            <a:off x="501080" y="282714"/>
            <a:ext cx="810952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 dirty="0">
                <a:solidFill>
                  <a:srgbClr val="FF0000"/>
                </a:solidFill>
                <a:latin typeface="Calibri" pitchFamily="34" charset="0"/>
              </a:rPr>
              <a:t>* </a:t>
            </a:r>
            <a:r>
              <a:rPr lang="en-US" sz="4000" b="1" u="sng" dirty="0">
                <a:solidFill>
                  <a:srgbClr val="C00000"/>
                </a:solidFill>
                <a:latin typeface="Calibri" pitchFamily="34" charset="0"/>
              </a:rPr>
              <a:t>Checking </a:t>
            </a:r>
            <a:r>
              <a:rPr lang="en-US" sz="4000" b="1" u="sng">
                <a:solidFill>
                  <a:srgbClr val="C00000"/>
                </a:solidFill>
                <a:latin typeface="Calibri" pitchFamily="34" charset="0"/>
              </a:rPr>
              <a:t>: Jumbled words</a:t>
            </a:r>
            <a:endParaRPr lang="en-US" sz="4000" b="1" u="sng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42007" name="Text Box 23"/>
          <p:cNvSpPr txBox="1">
            <a:spLocks noChangeArrowheads="1"/>
          </p:cNvSpPr>
          <p:nvPr/>
        </p:nvSpPr>
        <p:spPr bwMode="auto">
          <a:xfrm>
            <a:off x="4831905" y="1901786"/>
            <a:ext cx="4464495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chemeClr val="bg1"/>
                </a:solidFill>
                <a:cs typeface="Arial" charset="0"/>
              </a:rPr>
              <a:t> 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b="1" i="1" dirty="0">
              <a:solidFill>
                <a:schemeClr val="bg1"/>
              </a:solidFill>
              <a:cs typeface="Arial" charset="0"/>
            </a:endParaRPr>
          </a:p>
        </p:txBody>
      </p:sp>
      <p:grpSp>
        <p:nvGrpSpPr>
          <p:cNvPr id="29" name="Group 59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30" name="Picture 2" descr="POINSET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5400000">
              <a:off x="5329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1" name="Group 9"/>
            <p:cNvGrpSpPr>
              <a:grpSpLocks/>
            </p:cNvGrpSpPr>
            <p:nvPr/>
          </p:nvGrpSpPr>
          <p:grpSpPr bwMode="auto">
            <a:xfrm>
              <a:off x="336" y="0"/>
              <a:ext cx="5040" cy="96"/>
              <a:chOff x="336" y="144"/>
              <a:chExt cx="4608" cy="144"/>
            </a:xfrm>
          </p:grpSpPr>
          <p:grpSp>
            <p:nvGrpSpPr>
              <p:cNvPr id="62" name="Group 10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72" name="Picture 1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3" name="Picture 12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63" name="Group 13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70" name="Picture 1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1" name="Picture 1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64" name="Group 16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68" name="Picture 1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69" name="Picture 1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65" name="Group 19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66" name="Picture 2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67" name="Picture 2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32" name="Group 25"/>
            <p:cNvGrpSpPr>
              <a:grpSpLocks/>
            </p:cNvGrpSpPr>
            <p:nvPr/>
          </p:nvGrpSpPr>
          <p:grpSpPr bwMode="auto">
            <a:xfrm>
              <a:off x="480" y="4272"/>
              <a:ext cx="4896" cy="48"/>
              <a:chOff x="336" y="144"/>
              <a:chExt cx="4608" cy="144"/>
            </a:xfrm>
          </p:grpSpPr>
          <p:grpSp>
            <p:nvGrpSpPr>
              <p:cNvPr id="50" name="Group 26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60" name="Picture 2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61" name="Picture 2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51" name="Group 29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58" name="Picture 3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9" name="Picture 3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52" name="Group 32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56" name="Picture 3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7" name="Picture 3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53" name="Group 35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54" name="Picture 36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5" name="Picture 3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33" name="Group 41"/>
            <p:cNvGrpSpPr>
              <a:grpSpLocks/>
            </p:cNvGrpSpPr>
            <p:nvPr/>
          </p:nvGrpSpPr>
          <p:grpSpPr bwMode="auto">
            <a:xfrm>
              <a:off x="0" y="288"/>
              <a:ext cx="96" cy="3696"/>
              <a:chOff x="1056" y="240"/>
              <a:chExt cx="96" cy="3696"/>
            </a:xfrm>
          </p:grpSpPr>
          <p:grpSp>
            <p:nvGrpSpPr>
              <p:cNvPr id="44" name="Group 22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48" name="Picture 2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9" name="Picture 2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5" name="Group 38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46" name="Picture 39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7" name="Picture 4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34" name="Group 42"/>
            <p:cNvGrpSpPr>
              <a:grpSpLocks/>
            </p:cNvGrpSpPr>
            <p:nvPr/>
          </p:nvGrpSpPr>
          <p:grpSpPr bwMode="auto">
            <a:xfrm>
              <a:off x="5664" y="384"/>
              <a:ext cx="96" cy="3696"/>
              <a:chOff x="1056" y="240"/>
              <a:chExt cx="96" cy="3696"/>
            </a:xfrm>
          </p:grpSpPr>
          <p:grpSp>
            <p:nvGrpSpPr>
              <p:cNvPr id="38" name="Group 43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42" name="Picture 4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3" name="Picture 4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9" name="Group 46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40" name="Picture 4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1" name="Picture 4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pic>
          <p:nvPicPr>
            <p:cNvPr id="35" name="Picture 49" descr="POINSET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-5400000">
              <a:off x="-1" y="3889"/>
              <a:ext cx="432" cy="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" name="Picture 50" descr="POINSET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" name="Picture 51" descr="POINSET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10800000">
              <a:off x="5376" y="3938"/>
              <a:ext cx="384" cy="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TextBox 7"/>
          <p:cNvSpPr txBox="1"/>
          <p:nvPr/>
        </p:nvSpPr>
        <p:spPr>
          <a:xfrm>
            <a:off x="501080" y="1859101"/>
            <a:ext cx="452812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1. niceraes </a:t>
            </a:r>
          </a:p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2. edecraes </a:t>
            </a:r>
          </a:p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3. auqatci  cearteusr  </a:t>
            </a:r>
          </a:p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4. perordecu </a:t>
            </a:r>
          </a:p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5. risedetn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61962" y="1836964"/>
            <a:ext cx="3148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66639" y="2438400"/>
            <a:ext cx="33723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decrease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34000" y="3048000"/>
            <a:ext cx="388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aquatic</a:t>
            </a:r>
            <a:r>
              <a:rPr lang="en-US" sz="4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creatures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55483" y="3635514"/>
            <a:ext cx="34883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reproduce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10000" y="4267200"/>
            <a:ext cx="419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resident</a:t>
            </a:r>
          </a:p>
        </p:txBody>
      </p:sp>
      <p:sp>
        <p:nvSpPr>
          <p:cNvPr id="2" name="Right Arrow 1"/>
          <p:cNvSpPr/>
          <p:nvPr/>
        </p:nvSpPr>
        <p:spPr>
          <a:xfrm>
            <a:off x="2895600" y="2254704"/>
            <a:ext cx="67687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4" name="Right Arrow 73"/>
          <p:cNvSpPr/>
          <p:nvPr/>
        </p:nvSpPr>
        <p:spPr>
          <a:xfrm>
            <a:off x="3048000" y="2849881"/>
            <a:ext cx="67687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ight Arrow 74"/>
          <p:cNvSpPr/>
          <p:nvPr/>
        </p:nvSpPr>
        <p:spPr>
          <a:xfrm>
            <a:off x="4733330" y="3459481"/>
            <a:ext cx="67687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ight Arrow 75"/>
          <p:cNvSpPr/>
          <p:nvPr/>
        </p:nvSpPr>
        <p:spPr>
          <a:xfrm>
            <a:off x="3361730" y="4069081"/>
            <a:ext cx="67687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ight Arrow 76"/>
          <p:cNvSpPr/>
          <p:nvPr/>
        </p:nvSpPr>
        <p:spPr>
          <a:xfrm>
            <a:off x="2895600" y="4678681"/>
            <a:ext cx="67687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2032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52400"/>
            <a:ext cx="4419600" cy="406989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grpSp>
        <p:nvGrpSpPr>
          <p:cNvPr id="4" name="Group 59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6" name="Picture 2" descr="POINSET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5400000">
              <a:off x="5329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336" y="0"/>
              <a:ext cx="5040" cy="96"/>
              <a:chOff x="336" y="144"/>
              <a:chExt cx="4608" cy="144"/>
            </a:xfrm>
          </p:grpSpPr>
          <p:grpSp>
            <p:nvGrpSpPr>
              <p:cNvPr id="38" name="Group 10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48" name="Picture 1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9" name="Picture 12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9" name="Group 13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46" name="Picture 1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7" name="Picture 1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0" name="Group 16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44" name="Picture 1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5" name="Picture 1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1" name="Group 19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42" name="Picture 2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3" name="Picture 2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8" name="Group 25"/>
            <p:cNvGrpSpPr>
              <a:grpSpLocks/>
            </p:cNvGrpSpPr>
            <p:nvPr/>
          </p:nvGrpSpPr>
          <p:grpSpPr bwMode="auto">
            <a:xfrm>
              <a:off x="480" y="4272"/>
              <a:ext cx="4896" cy="48"/>
              <a:chOff x="336" y="144"/>
              <a:chExt cx="4608" cy="144"/>
            </a:xfrm>
          </p:grpSpPr>
          <p:grpSp>
            <p:nvGrpSpPr>
              <p:cNvPr id="26" name="Group 26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36" name="Picture 2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" name="Picture 2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7" name="Group 29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34" name="Picture 3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" name="Picture 3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8" name="Group 32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32" name="Picture 3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3" name="Picture 3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9" name="Group 35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30" name="Picture 36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" name="Picture 3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9" name="Group 41"/>
            <p:cNvGrpSpPr>
              <a:grpSpLocks/>
            </p:cNvGrpSpPr>
            <p:nvPr/>
          </p:nvGrpSpPr>
          <p:grpSpPr bwMode="auto">
            <a:xfrm>
              <a:off x="0" y="288"/>
              <a:ext cx="96" cy="3696"/>
              <a:chOff x="1056" y="240"/>
              <a:chExt cx="96" cy="3696"/>
            </a:xfrm>
          </p:grpSpPr>
          <p:grpSp>
            <p:nvGrpSpPr>
              <p:cNvPr id="20" name="Group 22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24" name="Picture 2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5" name="Picture 2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1" name="Group 38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22" name="Picture 39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3" name="Picture 4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10" name="Group 42"/>
            <p:cNvGrpSpPr>
              <a:grpSpLocks/>
            </p:cNvGrpSpPr>
            <p:nvPr/>
          </p:nvGrpSpPr>
          <p:grpSpPr bwMode="auto">
            <a:xfrm>
              <a:off x="5664" y="384"/>
              <a:ext cx="96" cy="3696"/>
              <a:chOff x="1056" y="240"/>
              <a:chExt cx="96" cy="3696"/>
            </a:xfrm>
          </p:grpSpPr>
          <p:grpSp>
            <p:nvGrpSpPr>
              <p:cNvPr id="14" name="Group 43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18" name="Picture 4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9" name="Picture 4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5" name="Group 46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16" name="Picture 4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7" name="Picture 4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pic>
          <p:nvPicPr>
            <p:cNvPr id="11" name="Picture 49" descr="POINSET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5400000">
              <a:off x="-1" y="3889"/>
              <a:ext cx="432" cy="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50" descr="POINSET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51" descr="POINSET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0800000">
              <a:off x="5376" y="3938"/>
              <a:ext cx="384" cy="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extBox 2"/>
          <p:cNvSpPr txBox="1"/>
          <p:nvPr/>
        </p:nvSpPr>
        <p:spPr>
          <a:xfrm>
            <a:off x="76200" y="4191000"/>
            <a:ext cx="53859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 weather beautiful or bad? 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562600" y="4191000"/>
            <a:ext cx="274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It’s beautiful</a:t>
            </a:r>
          </a:p>
        </p:txBody>
      </p:sp>
      <p:pic>
        <p:nvPicPr>
          <p:cNvPr id="54" name="Content Placeholder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52399"/>
            <a:ext cx="4419600" cy="406989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5" name="TextBox 54"/>
          <p:cNvSpPr txBox="1"/>
          <p:nvPr/>
        </p:nvSpPr>
        <p:spPr>
          <a:xfrm>
            <a:off x="228600" y="4724400"/>
            <a:ext cx="4743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Where do they go ?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581400" y="4749225"/>
            <a:ext cx="403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They go on a picnic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81000" y="5181600"/>
            <a:ext cx="8305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weather is beautiful. They go on a picnic</a:t>
            </a:r>
          </a:p>
          <a:p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>
            <a:off x="228600" y="5791200"/>
            <a:ext cx="906779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 the weather is beautiful, they will go on a picnic.</a:t>
            </a:r>
          </a:p>
          <a:p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48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0" grpId="0"/>
      <p:bldP spid="55" grpId="0"/>
      <p:bldP spid="59" grpId="0"/>
      <p:bldP spid="61" grpId="0"/>
      <p:bldP spid="6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1655563" y="1918248"/>
            <a:ext cx="6345437" cy="227275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</a:rPr>
              <a:t>If </a:t>
            </a:r>
            <a:r>
              <a:rPr lang="en-US" altLang="en-US" sz="2800" b="1">
                <a:solidFill>
                  <a:srgbClr val="002060"/>
                </a:solidFill>
                <a:latin typeface="Arial" panose="020B0604020202020204" pitchFamily="34" charset="0"/>
              </a:rPr>
              <a:t>+ S 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</a:rPr>
              <a:t>+ V (present simple), </a:t>
            </a:r>
          </a:p>
          <a:p>
            <a:pPr algn="ctr"/>
            <a:endParaRPr lang="en-US" altLang="en-US" sz="28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ctr"/>
            <a:endParaRPr lang="en-US" altLang="en-US" sz="28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5410200" y="1295400"/>
            <a:ext cx="236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</a:rPr>
              <a:t>Main clause</a:t>
            </a:r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 flipV="1">
            <a:off x="304800" y="1293812"/>
            <a:ext cx="4267200" cy="1588"/>
          </a:xfrm>
          <a:prstGeom prst="line">
            <a:avLst/>
          </a:prstGeom>
          <a:noFill/>
          <a:ln w="5715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1770788" y="1367465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</a:rPr>
              <a:t>If-clause</a:t>
            </a:r>
          </a:p>
        </p:txBody>
      </p:sp>
      <p:sp>
        <p:nvSpPr>
          <p:cNvPr id="10251" name="Line 11"/>
          <p:cNvSpPr>
            <a:spLocks noChangeShapeType="1"/>
          </p:cNvSpPr>
          <p:nvPr/>
        </p:nvSpPr>
        <p:spPr bwMode="auto">
          <a:xfrm>
            <a:off x="4953000" y="1295400"/>
            <a:ext cx="3733800" cy="0"/>
          </a:xfrm>
          <a:prstGeom prst="line">
            <a:avLst/>
          </a:prstGeom>
          <a:noFill/>
          <a:ln w="5715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381000" y="152400"/>
            <a:ext cx="79248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u="sng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Conditional sentence </a:t>
            </a:r>
            <a:r>
              <a:rPr lang="en-US" altLang="en-US" sz="3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 1</a:t>
            </a:r>
          </a:p>
        </p:txBody>
      </p:sp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381000" y="1828800"/>
            <a:ext cx="144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u="sng">
                <a:latin typeface="Arial" panose="020B0604020202020204" pitchFamily="34" charset="0"/>
              </a:rPr>
              <a:t>1.Form: </a:t>
            </a: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381000" y="4415135"/>
            <a:ext cx="182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u="sng">
                <a:latin typeface="Arial" panose="020B0604020202020204" pitchFamily="34" charset="0"/>
              </a:rPr>
              <a:t>2. Using: </a:t>
            </a:r>
          </a:p>
        </p:txBody>
      </p:sp>
      <p:grpSp>
        <p:nvGrpSpPr>
          <p:cNvPr id="16" name="Group 59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7" name="Picture 2" descr="POINSET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5400000">
              <a:off x="5329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8" name="Group 9"/>
            <p:cNvGrpSpPr>
              <a:grpSpLocks/>
            </p:cNvGrpSpPr>
            <p:nvPr/>
          </p:nvGrpSpPr>
          <p:grpSpPr bwMode="auto">
            <a:xfrm>
              <a:off x="336" y="0"/>
              <a:ext cx="5040" cy="96"/>
              <a:chOff x="336" y="144"/>
              <a:chExt cx="4608" cy="144"/>
            </a:xfrm>
          </p:grpSpPr>
          <p:grpSp>
            <p:nvGrpSpPr>
              <p:cNvPr id="49" name="Group 10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59" name="Picture 1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60" name="Picture 12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50" name="Group 13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57" name="Picture 1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8" name="Picture 1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51" name="Group 16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55" name="Picture 1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6" name="Picture 1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52" name="Group 19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53" name="Picture 2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4" name="Picture 2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19" name="Group 25"/>
            <p:cNvGrpSpPr>
              <a:grpSpLocks/>
            </p:cNvGrpSpPr>
            <p:nvPr/>
          </p:nvGrpSpPr>
          <p:grpSpPr bwMode="auto">
            <a:xfrm>
              <a:off x="480" y="4272"/>
              <a:ext cx="4896" cy="48"/>
              <a:chOff x="336" y="144"/>
              <a:chExt cx="4608" cy="144"/>
            </a:xfrm>
          </p:grpSpPr>
          <p:grpSp>
            <p:nvGrpSpPr>
              <p:cNvPr id="37" name="Group 26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47" name="Picture 2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8" name="Picture 2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8" name="Group 29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45" name="Picture 3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" name="Picture 3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9" name="Group 32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43" name="Picture 3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" name="Picture 3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0" name="Group 35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41" name="Picture 36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" name="Picture 3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20" name="Group 41"/>
            <p:cNvGrpSpPr>
              <a:grpSpLocks/>
            </p:cNvGrpSpPr>
            <p:nvPr/>
          </p:nvGrpSpPr>
          <p:grpSpPr bwMode="auto">
            <a:xfrm>
              <a:off x="0" y="288"/>
              <a:ext cx="96" cy="3696"/>
              <a:chOff x="1056" y="240"/>
              <a:chExt cx="96" cy="3696"/>
            </a:xfrm>
          </p:grpSpPr>
          <p:grpSp>
            <p:nvGrpSpPr>
              <p:cNvPr id="31" name="Group 22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35" name="Picture 2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6" name="Picture 2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2" name="Group 38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33" name="Picture 39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4" name="Picture 4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21" name="Group 42"/>
            <p:cNvGrpSpPr>
              <a:grpSpLocks/>
            </p:cNvGrpSpPr>
            <p:nvPr/>
          </p:nvGrpSpPr>
          <p:grpSpPr bwMode="auto">
            <a:xfrm>
              <a:off x="5664" y="384"/>
              <a:ext cx="96" cy="3696"/>
              <a:chOff x="1056" y="240"/>
              <a:chExt cx="96" cy="3696"/>
            </a:xfrm>
          </p:grpSpPr>
          <p:grpSp>
            <p:nvGrpSpPr>
              <p:cNvPr id="25" name="Group 43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29" name="Picture 4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" name="Picture 4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6" name="Group 46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27" name="Picture 4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8" name="Picture 4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pic>
          <p:nvPicPr>
            <p:cNvPr id="22" name="Picture 49" descr="POINSET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5400000">
              <a:off x="-1" y="3889"/>
              <a:ext cx="432" cy="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50" descr="POINSET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51" descr="POINSET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0800000">
              <a:off x="5376" y="3938"/>
              <a:ext cx="384" cy="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TextBox 3"/>
          <p:cNvSpPr txBox="1"/>
          <p:nvPr/>
        </p:nvSpPr>
        <p:spPr>
          <a:xfrm>
            <a:off x="152401" y="738426"/>
            <a:ext cx="87629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 the weather is beautiful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, they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go on a picnic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752600" y="3200400"/>
            <a:ext cx="678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S + will/</a:t>
            </a:r>
            <a:r>
              <a:rPr lang="en-US" sz="2800" b="1">
                <a:solidFill>
                  <a:srgbClr val="002060"/>
                </a:solidFill>
              </a:rPr>
              <a:t>can/may/ </a:t>
            </a:r>
            <a:r>
              <a:rPr lang="en-US" sz="2800" b="1" dirty="0">
                <a:solidFill>
                  <a:srgbClr val="002060"/>
                </a:solidFill>
              </a:rPr>
              <a:t>+ V (</a:t>
            </a:r>
            <a:r>
              <a:rPr lang="en-US" sz="2800" b="1" dirty="0" err="1">
                <a:solidFill>
                  <a:srgbClr val="002060"/>
                </a:solidFill>
              </a:rPr>
              <a:t>bare_inf</a:t>
            </a:r>
            <a:r>
              <a:rPr lang="en-US" sz="2800" b="1" dirty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2401" y="4343400"/>
            <a:ext cx="883919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                 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Câu điều kiện loại 1 dùng để chỉ hành động hay sự việc có thể xảy ra ở hiện tại hoặc tương lai</a:t>
            </a:r>
          </a:p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61998" y="5282625"/>
            <a:ext cx="7391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 : If it rains, I will stay at home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3399" y="5816025"/>
            <a:ext cx="5653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I will stay at home if it rains.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682625" y="6096000"/>
            <a:ext cx="4603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931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nimBg="1"/>
      <p:bldP spid="10247" grpId="0"/>
      <p:bldP spid="10250" grpId="0"/>
      <p:bldP spid="10253" grpId="0"/>
      <p:bldP spid="10254" grpId="0"/>
      <p:bldP spid="10255" grpId="0"/>
      <p:bldP spid="4" grpId="0"/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9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3" name="Picture 2" descr="POINSET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5400000">
              <a:off x="5329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336" y="0"/>
              <a:ext cx="5040" cy="96"/>
              <a:chOff x="336" y="144"/>
              <a:chExt cx="4608" cy="144"/>
            </a:xfrm>
          </p:grpSpPr>
          <p:grpSp>
            <p:nvGrpSpPr>
              <p:cNvPr id="35" name="Group 10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45" name="Picture 1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" name="Picture 12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6" name="Group 13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43" name="Picture 1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" name="Picture 1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7" name="Group 16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41" name="Picture 1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" name="Picture 1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8" name="Group 19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39" name="Picture 2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" name="Picture 2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5" name="Group 25"/>
            <p:cNvGrpSpPr>
              <a:grpSpLocks/>
            </p:cNvGrpSpPr>
            <p:nvPr/>
          </p:nvGrpSpPr>
          <p:grpSpPr bwMode="auto">
            <a:xfrm>
              <a:off x="480" y="4272"/>
              <a:ext cx="4896" cy="48"/>
              <a:chOff x="336" y="144"/>
              <a:chExt cx="4608" cy="144"/>
            </a:xfrm>
          </p:grpSpPr>
          <p:grpSp>
            <p:nvGrpSpPr>
              <p:cNvPr id="23" name="Group 26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33" name="Picture 2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4" name="Picture 2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4" name="Group 29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31" name="Picture 3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" name="Picture 3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5" name="Group 32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29" name="Picture 3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" name="Picture 3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6" name="Group 35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27" name="Picture 36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8" name="Picture 3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6" name="Group 41"/>
            <p:cNvGrpSpPr>
              <a:grpSpLocks/>
            </p:cNvGrpSpPr>
            <p:nvPr/>
          </p:nvGrpSpPr>
          <p:grpSpPr bwMode="auto">
            <a:xfrm>
              <a:off x="0" y="288"/>
              <a:ext cx="96" cy="3696"/>
              <a:chOff x="1056" y="240"/>
              <a:chExt cx="96" cy="3696"/>
            </a:xfrm>
          </p:grpSpPr>
          <p:grpSp>
            <p:nvGrpSpPr>
              <p:cNvPr id="17" name="Group 22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21" name="Picture 2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2" name="Picture 2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8" name="Group 38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19" name="Picture 39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" name="Picture 4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7" name="Group 42"/>
            <p:cNvGrpSpPr>
              <a:grpSpLocks/>
            </p:cNvGrpSpPr>
            <p:nvPr/>
          </p:nvGrpSpPr>
          <p:grpSpPr bwMode="auto">
            <a:xfrm>
              <a:off x="5664" y="384"/>
              <a:ext cx="96" cy="3696"/>
              <a:chOff x="1056" y="240"/>
              <a:chExt cx="96" cy="3696"/>
            </a:xfrm>
          </p:grpSpPr>
          <p:grpSp>
            <p:nvGrpSpPr>
              <p:cNvPr id="11" name="Group 43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15" name="Picture 4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6" name="Picture 4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2" name="Group 46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13" name="Picture 4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" name="Picture 4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pic>
          <p:nvPicPr>
            <p:cNvPr id="8" name="Picture 49" descr="POINSET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-5400000">
              <a:off x="-1" y="3889"/>
              <a:ext cx="432" cy="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50" descr="POINSET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51" descr="POINSET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0800000">
              <a:off x="5376" y="3938"/>
              <a:ext cx="384" cy="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2" name="Title 1"/>
          <p:cNvSpPr txBox="1">
            <a:spLocks/>
          </p:cNvSpPr>
          <p:nvPr/>
        </p:nvSpPr>
        <p:spPr>
          <a:xfrm>
            <a:off x="228600" y="152400"/>
            <a:ext cx="8915400" cy="65116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Put the verbs in brackets into the correct form. </a:t>
            </a:r>
            <a:r>
              <a:rPr kumimoji="0" lang="en-US" sz="2800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(EX 1) </a:t>
            </a:r>
          </a:p>
        </p:txBody>
      </p:sp>
      <p:sp>
        <p:nvSpPr>
          <p:cNvPr id="93" name="Rounded Rectangle 92"/>
          <p:cNvSpPr/>
          <p:nvPr/>
        </p:nvSpPr>
        <p:spPr>
          <a:xfrm>
            <a:off x="58521" y="1118676"/>
            <a:ext cx="8915400" cy="5628618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TextBox 93"/>
          <p:cNvSpPr txBox="1"/>
          <p:nvPr/>
        </p:nvSpPr>
        <p:spPr>
          <a:xfrm>
            <a:off x="228600" y="1326698"/>
            <a:ext cx="83058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1. If we (recycle)…………………….. more, we (help) …………………….. the Earth.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2. Factories (not dump) …………………….. waste into rivers if the government (fine)……………... ..them heavily.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3. If people (travel) …………………..  to work by bus, there (be) ……………………. fewer car fumes.</a:t>
            </a:r>
          </a:p>
          <a:p>
            <a:pPr marL="514350" indent="-514350">
              <a:buNone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4. We (save) ……………….…. thousands of trees if we </a:t>
            </a:r>
          </a:p>
          <a:p>
            <a:pPr marL="514350" indent="-514350">
              <a:buNone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(not waste) …………………… paper.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5. If we (use)…………………… water carefully, more people (have) ……………………. fresh water.</a:t>
            </a:r>
          </a:p>
          <a:p>
            <a:pPr marL="514350" indent="-514350">
              <a:buAutoNum type="arabicPeriod"/>
            </a:pPr>
            <a:endParaRPr lang="en-US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3224639" y="1279752"/>
            <a:ext cx="2237523" cy="505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96" name="TextBox 95"/>
          <p:cNvSpPr txBox="1"/>
          <p:nvPr/>
        </p:nvSpPr>
        <p:spPr>
          <a:xfrm>
            <a:off x="3086100" y="1295400"/>
            <a:ext cx="1638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recycle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1219200" y="1752600"/>
            <a:ext cx="198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will help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3733800" y="2133600"/>
            <a:ext cx="32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will not/won’t dump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5181600" y="2590800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fines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3747655" y="3429000"/>
            <a:ext cx="143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travel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2667000" y="3886200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will be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2514600" y="4267200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will save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2209800" y="472440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don’t waste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2667000" y="5105400"/>
            <a:ext cx="976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use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2600325" y="5562600"/>
            <a:ext cx="1666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will have</a:t>
            </a:r>
          </a:p>
        </p:txBody>
      </p:sp>
    </p:spTree>
    <p:extLst>
      <p:ext uri="{BB962C8B-B14F-4D97-AF65-F5344CB8AC3E}">
        <p14:creationId xmlns:p14="http://schemas.microsoft.com/office/powerpoint/2010/main" val="62009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1" animBg="1"/>
      <p:bldP spid="93" grpId="0" animBg="1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81000" y="76200"/>
            <a:ext cx="8458200" cy="914400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C00000"/>
              </a:solidFill>
            </a:endParaRPr>
          </a:p>
        </p:txBody>
      </p:sp>
      <p:grpSp>
        <p:nvGrpSpPr>
          <p:cNvPr id="4" name="Group 59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5" name="Picture 2" descr="POINSET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5400000">
              <a:off x="5329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6" name="Group 9"/>
            <p:cNvGrpSpPr>
              <a:grpSpLocks/>
            </p:cNvGrpSpPr>
            <p:nvPr/>
          </p:nvGrpSpPr>
          <p:grpSpPr bwMode="auto">
            <a:xfrm>
              <a:off x="336" y="0"/>
              <a:ext cx="5040" cy="96"/>
              <a:chOff x="336" y="144"/>
              <a:chExt cx="4608" cy="144"/>
            </a:xfrm>
          </p:grpSpPr>
          <p:grpSp>
            <p:nvGrpSpPr>
              <p:cNvPr id="37" name="Group 10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47" name="Picture 1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8" name="Picture 12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8" name="Group 13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45" name="Picture 1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" name="Picture 1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9" name="Group 16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43" name="Picture 1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" name="Picture 1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0" name="Group 19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41" name="Picture 2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" name="Picture 2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7" name="Group 25"/>
            <p:cNvGrpSpPr>
              <a:grpSpLocks/>
            </p:cNvGrpSpPr>
            <p:nvPr/>
          </p:nvGrpSpPr>
          <p:grpSpPr bwMode="auto">
            <a:xfrm>
              <a:off x="480" y="4272"/>
              <a:ext cx="4896" cy="48"/>
              <a:chOff x="336" y="144"/>
              <a:chExt cx="4608" cy="144"/>
            </a:xfrm>
          </p:grpSpPr>
          <p:grpSp>
            <p:nvGrpSpPr>
              <p:cNvPr id="25" name="Group 26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35" name="Picture 2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6" name="Picture 2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6" name="Group 29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33" name="Picture 3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4" name="Picture 3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7" name="Group 32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31" name="Picture 3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" name="Picture 3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8" name="Group 35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29" name="Picture 36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" name="Picture 3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8" name="Group 41"/>
            <p:cNvGrpSpPr>
              <a:grpSpLocks/>
            </p:cNvGrpSpPr>
            <p:nvPr/>
          </p:nvGrpSpPr>
          <p:grpSpPr bwMode="auto">
            <a:xfrm>
              <a:off x="0" y="288"/>
              <a:ext cx="96" cy="3696"/>
              <a:chOff x="1056" y="240"/>
              <a:chExt cx="96" cy="3696"/>
            </a:xfrm>
          </p:grpSpPr>
          <p:grpSp>
            <p:nvGrpSpPr>
              <p:cNvPr id="19" name="Group 22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23" name="Picture 2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4" name="Picture 2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0" name="Group 38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21" name="Picture 39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2" name="Picture 4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9" name="Group 42"/>
            <p:cNvGrpSpPr>
              <a:grpSpLocks/>
            </p:cNvGrpSpPr>
            <p:nvPr/>
          </p:nvGrpSpPr>
          <p:grpSpPr bwMode="auto">
            <a:xfrm>
              <a:off x="5664" y="384"/>
              <a:ext cx="96" cy="3696"/>
              <a:chOff x="1056" y="240"/>
              <a:chExt cx="96" cy="3696"/>
            </a:xfrm>
          </p:grpSpPr>
          <p:grpSp>
            <p:nvGrpSpPr>
              <p:cNvPr id="13" name="Group 43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17" name="Picture 4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8" name="Picture 4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4" name="Group 46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15" name="Picture 4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6" name="Picture 4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pic>
          <p:nvPicPr>
            <p:cNvPr id="10" name="Picture 49" descr="POINSET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5400000">
              <a:off x="-1" y="3889"/>
              <a:ext cx="432" cy="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50" descr="POINSET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51" descr="POINSET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0800000">
              <a:off x="5376" y="3938"/>
              <a:ext cx="384" cy="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9" name="TextBox 48"/>
          <p:cNvSpPr txBox="1"/>
          <p:nvPr/>
        </p:nvSpPr>
        <p:spPr>
          <a:xfrm>
            <a:off x="533399" y="0"/>
            <a:ext cx="80010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Combine each pair of sentences to make a conditional sentences type 1. (EX 2)</a:t>
            </a:r>
            <a:endParaRPr lang="en-US" sz="3200"/>
          </a:p>
        </p:txBody>
      </p:sp>
      <p:sp>
        <p:nvSpPr>
          <p:cNvPr id="51" name="TextBox 50"/>
          <p:cNvSpPr txBox="1"/>
          <p:nvPr/>
        </p:nvSpPr>
        <p:spPr>
          <a:xfrm>
            <a:off x="381000" y="914400"/>
            <a:ext cx="8229600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itchFamily="18" charset="0"/>
                <a:cs typeface="Times New Roman" pitchFamily="18" charset="0"/>
              </a:rPr>
              <a:t>1. Students are more aware of protecting the  environment. Teachers teach  environmental issues at school.</a:t>
            </a:r>
          </a:p>
          <a:p>
            <a:r>
              <a:rPr lang="en-US" sz="3200">
                <a:latin typeface="Times New Roman" pitchFamily="18" charset="0"/>
                <a:cs typeface="Times New Roman" pitchFamily="18" charset="0"/>
              </a:rPr>
              <a:t>2. Light pollution happens. Animals change their behaviour patterns.</a:t>
            </a:r>
          </a:p>
          <a:p>
            <a:r>
              <a:rPr lang="en-US" sz="3200">
                <a:latin typeface="Times New Roman" pitchFamily="18" charset="0"/>
                <a:cs typeface="Times New Roman" pitchFamily="18" charset="0"/>
              </a:rPr>
              <a:t>3. The levels of radioactive pollution decrease. We switch from nuclear power to renewable energy sources.</a:t>
            </a:r>
          </a:p>
          <a:p>
            <a:r>
              <a:rPr lang="en-US" sz="3200">
                <a:latin typeface="Times New Roman" pitchFamily="18" charset="0"/>
                <a:cs typeface="Times New Roman" pitchFamily="18" charset="0"/>
              </a:rPr>
              <a:t>4. The water temperature increases. Some aquatic creatures are unable to reproduce.</a:t>
            </a:r>
          </a:p>
          <a:p>
            <a:r>
              <a:rPr lang="en-US" sz="3200">
                <a:latin typeface="Times New Roman" pitchFamily="18" charset="0"/>
                <a:cs typeface="Times New Roman" pitchFamily="18" charset="0"/>
              </a:rPr>
              <a:t>5. People get more diseases. The water is contaminated.</a:t>
            </a:r>
          </a:p>
          <a:p>
            <a:endParaRPr lang="en-US">
              <a:latin typeface="Times New Roman" pitchFamily="18" charset="0"/>
              <a:cs typeface="Times New Roman" pitchFamily="18" charset="0"/>
            </a:endParaRPr>
          </a:p>
          <a:p>
            <a:endParaRPr lang="en-US">
              <a:latin typeface="Times New Roman" pitchFamily="18" charset="0"/>
              <a:cs typeface="Times New Roman" pitchFamily="18" charset="0"/>
            </a:endParaRPr>
          </a:p>
          <a:p>
            <a:endParaRPr lang="en-US">
              <a:latin typeface="Times New Roman" pitchFamily="18" charset="0"/>
              <a:cs typeface="Times New Roman" pitchFamily="18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513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81000" y="76200"/>
            <a:ext cx="8458200" cy="9144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" name="Group 59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5" name="Picture 2" descr="POINSET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5400000">
              <a:off x="5329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6" name="Group 9"/>
            <p:cNvGrpSpPr>
              <a:grpSpLocks/>
            </p:cNvGrpSpPr>
            <p:nvPr/>
          </p:nvGrpSpPr>
          <p:grpSpPr bwMode="auto">
            <a:xfrm>
              <a:off x="336" y="0"/>
              <a:ext cx="5040" cy="96"/>
              <a:chOff x="336" y="144"/>
              <a:chExt cx="4608" cy="144"/>
            </a:xfrm>
          </p:grpSpPr>
          <p:grpSp>
            <p:nvGrpSpPr>
              <p:cNvPr id="37" name="Group 10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47" name="Picture 1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8" name="Picture 12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8" name="Group 13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45" name="Picture 1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" name="Picture 1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9" name="Group 16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43" name="Picture 1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" name="Picture 1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0" name="Group 19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41" name="Picture 2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" name="Picture 2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7" name="Group 25"/>
            <p:cNvGrpSpPr>
              <a:grpSpLocks/>
            </p:cNvGrpSpPr>
            <p:nvPr/>
          </p:nvGrpSpPr>
          <p:grpSpPr bwMode="auto">
            <a:xfrm>
              <a:off x="480" y="4272"/>
              <a:ext cx="4896" cy="48"/>
              <a:chOff x="336" y="144"/>
              <a:chExt cx="4608" cy="144"/>
            </a:xfrm>
          </p:grpSpPr>
          <p:grpSp>
            <p:nvGrpSpPr>
              <p:cNvPr id="25" name="Group 26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35" name="Picture 2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6" name="Picture 2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6" name="Group 29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33" name="Picture 3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4" name="Picture 3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7" name="Group 32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31" name="Picture 3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" name="Picture 3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8" name="Group 35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29" name="Picture 36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" name="Picture 3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8" name="Group 41"/>
            <p:cNvGrpSpPr>
              <a:grpSpLocks/>
            </p:cNvGrpSpPr>
            <p:nvPr/>
          </p:nvGrpSpPr>
          <p:grpSpPr bwMode="auto">
            <a:xfrm>
              <a:off x="0" y="288"/>
              <a:ext cx="96" cy="3696"/>
              <a:chOff x="1056" y="240"/>
              <a:chExt cx="96" cy="3696"/>
            </a:xfrm>
          </p:grpSpPr>
          <p:grpSp>
            <p:nvGrpSpPr>
              <p:cNvPr id="19" name="Group 22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23" name="Picture 2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4" name="Picture 2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0" name="Group 38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21" name="Picture 39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2" name="Picture 4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9" name="Group 42"/>
            <p:cNvGrpSpPr>
              <a:grpSpLocks/>
            </p:cNvGrpSpPr>
            <p:nvPr/>
          </p:nvGrpSpPr>
          <p:grpSpPr bwMode="auto">
            <a:xfrm>
              <a:off x="5664" y="384"/>
              <a:ext cx="96" cy="3696"/>
              <a:chOff x="1056" y="240"/>
              <a:chExt cx="96" cy="3696"/>
            </a:xfrm>
          </p:grpSpPr>
          <p:grpSp>
            <p:nvGrpSpPr>
              <p:cNvPr id="13" name="Group 43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17" name="Picture 4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8" name="Picture 4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4" name="Group 46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15" name="Picture 4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6" name="Picture 4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pic>
          <p:nvPicPr>
            <p:cNvPr id="10" name="Picture 49" descr="POINSET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-5400000">
              <a:off x="-1" y="3889"/>
              <a:ext cx="432" cy="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50" descr="POINSET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51" descr="POINSET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10800000">
              <a:off x="5376" y="3938"/>
              <a:ext cx="384" cy="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9" name="TextBox 48"/>
          <p:cNvSpPr txBox="1"/>
          <p:nvPr/>
        </p:nvSpPr>
        <p:spPr>
          <a:xfrm>
            <a:off x="533399" y="0"/>
            <a:ext cx="80010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2. Combine each pair of sentences to make a conditional sentences type 1.</a:t>
            </a:r>
            <a:endParaRPr kumimoji="0" lang="en-US" sz="32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52401" y="990600"/>
            <a:ext cx="89915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Students are more aware of protecting the  environment. Teachers teach  environmental issues at school.</a:t>
            </a:r>
          </a:p>
        </p:txBody>
      </p:sp>
      <p:sp>
        <p:nvSpPr>
          <p:cNvPr id="50" name="Content Placeholder 2">
            <a:extLst>
              <a:ext uri="{FF2B5EF4-FFF2-40B4-BE49-F238E27FC236}">
                <a16:creationId xmlns:a16="http://schemas.microsoft.com/office/drawing/2014/main" id="{D9C493E6-CD74-4671-B045-3D05997E0B4C}"/>
              </a:ext>
            </a:extLst>
          </p:cNvPr>
          <p:cNvSpPr txBox="1">
            <a:spLocks/>
          </p:cNvSpPr>
          <p:nvPr/>
        </p:nvSpPr>
        <p:spPr>
          <a:xfrm>
            <a:off x="76200" y="1905820"/>
            <a:ext cx="9068595" cy="10346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68580" tIns="34290" rIns="68580" bIns="3429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None/>
            </a:pPr>
            <a:r>
              <a:rPr lang="en-US" sz="2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Students will be more aware of protecting the environment if teachers teach environmental issues at school.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470651F-BDF8-4951-AAF7-8B1E8E745D7D}"/>
              </a:ext>
            </a:extLst>
          </p:cNvPr>
          <p:cNvSpPr txBox="1"/>
          <p:nvPr/>
        </p:nvSpPr>
        <p:spPr>
          <a:xfrm>
            <a:off x="163152" y="2971800"/>
            <a:ext cx="89915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2. Light pollution happens. Animals change their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behaviour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patterns.</a:t>
            </a:r>
          </a:p>
        </p:txBody>
      </p:sp>
      <p:sp>
        <p:nvSpPr>
          <p:cNvPr id="53" name="Content Placeholder 2">
            <a:extLst>
              <a:ext uri="{FF2B5EF4-FFF2-40B4-BE49-F238E27FC236}">
                <a16:creationId xmlns:a16="http://schemas.microsoft.com/office/drawing/2014/main" id="{BD4B732F-BFC6-4F7D-A9C2-AB4BF4FEB5AA}"/>
              </a:ext>
            </a:extLst>
          </p:cNvPr>
          <p:cNvSpPr txBox="1">
            <a:spLocks/>
          </p:cNvSpPr>
          <p:nvPr/>
        </p:nvSpPr>
        <p:spPr>
          <a:xfrm>
            <a:off x="152400" y="3886200"/>
            <a:ext cx="8686798" cy="9172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68580" tIns="34290" rIns="68580" bIns="3429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None/>
            </a:pP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When/ If light pollution happens, animals will change their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behaviour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patterns.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787D7F3-F279-4CA9-9DFA-FA05DBCC933C}"/>
              </a:ext>
            </a:extLst>
          </p:cNvPr>
          <p:cNvSpPr txBox="1"/>
          <p:nvPr/>
        </p:nvSpPr>
        <p:spPr>
          <a:xfrm>
            <a:off x="114300" y="4800600"/>
            <a:ext cx="89915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3. The levels of radioactive pollution decrease. We switch from nuclear power to renewable energy sources.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3C6D917C-D3E0-44FA-B77A-ADC84FEF35AD}"/>
              </a:ext>
            </a:extLst>
          </p:cNvPr>
          <p:cNvSpPr txBox="1">
            <a:spLocks/>
          </p:cNvSpPr>
          <p:nvPr/>
        </p:nvSpPr>
        <p:spPr>
          <a:xfrm>
            <a:off x="152400" y="5715000"/>
            <a:ext cx="8839200" cy="9905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68580" tIns="34290" rIns="68580" bIns="3429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None/>
            </a:pP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The levels of radioactive pollution will decrease if we switch from nuclear power to renewable energy sources.</a:t>
            </a:r>
          </a:p>
        </p:txBody>
      </p:sp>
    </p:spTree>
    <p:extLst>
      <p:ext uri="{BB962C8B-B14F-4D97-AF65-F5344CB8AC3E}">
        <p14:creationId xmlns:p14="http://schemas.microsoft.com/office/powerpoint/2010/main" val="1955670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1" grpId="0"/>
      <p:bldP spid="50" grpId="0" animBg="1"/>
      <p:bldP spid="52" grpId="0"/>
      <p:bldP spid="53" grpId="0" animBg="1"/>
      <p:bldP spid="54" grpId="0"/>
      <p:bldP spid="5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81000" y="76200"/>
            <a:ext cx="8458200" cy="9144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C00000"/>
              </a:solidFill>
            </a:endParaRPr>
          </a:p>
        </p:txBody>
      </p:sp>
      <p:grpSp>
        <p:nvGrpSpPr>
          <p:cNvPr id="4" name="Group 59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5" name="Picture 2" descr="POINSET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5400000">
              <a:off x="5329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6" name="Group 9"/>
            <p:cNvGrpSpPr>
              <a:grpSpLocks/>
            </p:cNvGrpSpPr>
            <p:nvPr/>
          </p:nvGrpSpPr>
          <p:grpSpPr bwMode="auto">
            <a:xfrm>
              <a:off x="336" y="0"/>
              <a:ext cx="5040" cy="96"/>
              <a:chOff x="336" y="144"/>
              <a:chExt cx="4608" cy="144"/>
            </a:xfrm>
          </p:grpSpPr>
          <p:grpSp>
            <p:nvGrpSpPr>
              <p:cNvPr id="37" name="Group 10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47" name="Picture 1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8" name="Picture 12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8" name="Group 13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45" name="Picture 1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" name="Picture 1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9" name="Group 16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43" name="Picture 1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" name="Picture 1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0" name="Group 19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41" name="Picture 2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" name="Picture 2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7" name="Group 25"/>
            <p:cNvGrpSpPr>
              <a:grpSpLocks/>
            </p:cNvGrpSpPr>
            <p:nvPr/>
          </p:nvGrpSpPr>
          <p:grpSpPr bwMode="auto">
            <a:xfrm>
              <a:off x="480" y="4272"/>
              <a:ext cx="4896" cy="48"/>
              <a:chOff x="336" y="144"/>
              <a:chExt cx="4608" cy="144"/>
            </a:xfrm>
          </p:grpSpPr>
          <p:grpSp>
            <p:nvGrpSpPr>
              <p:cNvPr id="25" name="Group 26"/>
              <p:cNvGrpSpPr>
                <a:grpSpLocks/>
              </p:cNvGrpSpPr>
              <p:nvPr/>
            </p:nvGrpSpPr>
            <p:grpSpPr bwMode="auto">
              <a:xfrm rot="-5400000">
                <a:off x="960" y="-480"/>
                <a:ext cx="144" cy="1392"/>
                <a:chOff x="5184" y="816"/>
                <a:chExt cx="432" cy="2688"/>
              </a:xfrm>
            </p:grpSpPr>
            <p:pic>
              <p:nvPicPr>
                <p:cNvPr id="35" name="Picture 2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6" name="Picture 2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6" name="Group 29"/>
              <p:cNvGrpSpPr>
                <a:grpSpLocks/>
              </p:cNvGrpSpPr>
              <p:nvPr/>
            </p:nvGrpSpPr>
            <p:grpSpPr bwMode="auto">
              <a:xfrm rot="-5400000">
                <a:off x="2064" y="-480"/>
                <a:ext cx="144" cy="1392"/>
                <a:chOff x="5184" y="816"/>
                <a:chExt cx="432" cy="2688"/>
              </a:xfrm>
            </p:grpSpPr>
            <p:pic>
              <p:nvPicPr>
                <p:cNvPr id="33" name="Picture 3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4" name="Picture 31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7" name="Group 32"/>
              <p:cNvGrpSpPr>
                <a:grpSpLocks/>
              </p:cNvGrpSpPr>
              <p:nvPr/>
            </p:nvGrpSpPr>
            <p:grpSpPr bwMode="auto">
              <a:xfrm rot="-5400000">
                <a:off x="2976" y="-480"/>
                <a:ext cx="144" cy="1392"/>
                <a:chOff x="5184" y="816"/>
                <a:chExt cx="432" cy="2688"/>
              </a:xfrm>
            </p:grpSpPr>
            <p:pic>
              <p:nvPicPr>
                <p:cNvPr id="31" name="Picture 3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" name="Picture 3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8" name="Group 35"/>
              <p:cNvGrpSpPr>
                <a:grpSpLocks/>
              </p:cNvGrpSpPr>
              <p:nvPr/>
            </p:nvGrpSpPr>
            <p:grpSpPr bwMode="auto">
              <a:xfrm rot="-5400000">
                <a:off x="4176" y="-480"/>
                <a:ext cx="144" cy="1392"/>
                <a:chOff x="5184" y="816"/>
                <a:chExt cx="432" cy="2688"/>
              </a:xfrm>
            </p:grpSpPr>
            <p:pic>
              <p:nvPicPr>
                <p:cNvPr id="29" name="Picture 36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" name="Picture 3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8" name="Group 41"/>
            <p:cNvGrpSpPr>
              <a:grpSpLocks/>
            </p:cNvGrpSpPr>
            <p:nvPr/>
          </p:nvGrpSpPr>
          <p:grpSpPr bwMode="auto">
            <a:xfrm>
              <a:off x="0" y="288"/>
              <a:ext cx="96" cy="3696"/>
              <a:chOff x="1056" y="240"/>
              <a:chExt cx="96" cy="3696"/>
            </a:xfrm>
          </p:grpSpPr>
          <p:grpSp>
            <p:nvGrpSpPr>
              <p:cNvPr id="19" name="Group 22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23" name="Picture 23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4" name="Picture 2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0" name="Group 38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21" name="Picture 39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2" name="Picture 40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9" name="Group 42"/>
            <p:cNvGrpSpPr>
              <a:grpSpLocks/>
            </p:cNvGrpSpPr>
            <p:nvPr/>
          </p:nvGrpSpPr>
          <p:grpSpPr bwMode="auto">
            <a:xfrm>
              <a:off x="5664" y="384"/>
              <a:ext cx="96" cy="3696"/>
              <a:chOff x="1056" y="240"/>
              <a:chExt cx="96" cy="3696"/>
            </a:xfrm>
          </p:grpSpPr>
          <p:grpSp>
            <p:nvGrpSpPr>
              <p:cNvPr id="13" name="Group 43"/>
              <p:cNvGrpSpPr>
                <a:grpSpLocks/>
              </p:cNvGrpSpPr>
              <p:nvPr/>
            </p:nvGrpSpPr>
            <p:grpSpPr bwMode="auto">
              <a:xfrm>
                <a:off x="1056" y="2064"/>
                <a:ext cx="96" cy="1872"/>
                <a:chOff x="5184" y="816"/>
                <a:chExt cx="432" cy="2688"/>
              </a:xfrm>
            </p:grpSpPr>
            <p:pic>
              <p:nvPicPr>
                <p:cNvPr id="17" name="Picture 44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8" name="Picture 45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4" name="Group 46"/>
              <p:cNvGrpSpPr>
                <a:grpSpLocks/>
              </p:cNvGrpSpPr>
              <p:nvPr/>
            </p:nvGrpSpPr>
            <p:grpSpPr bwMode="auto">
              <a:xfrm>
                <a:off x="1056" y="240"/>
                <a:ext cx="96" cy="1872"/>
                <a:chOff x="5184" y="816"/>
                <a:chExt cx="432" cy="2688"/>
              </a:xfrm>
            </p:grpSpPr>
            <p:pic>
              <p:nvPicPr>
                <p:cNvPr id="15" name="Picture 47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816"/>
                  <a:ext cx="432" cy="14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6" name="Picture 48" descr="56CEE190D2834983BE9B1882D8651F72"/>
                <p:cNvPicPr>
                  <a:picLocks noChangeAspect="1" noChangeArrowheads="1" noCrop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>
                  <a:off x="5184" y="2064"/>
                  <a:ext cx="432" cy="1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pic>
          <p:nvPicPr>
            <p:cNvPr id="10" name="Picture 49" descr="POINSET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-5400000">
              <a:off x="-1" y="3889"/>
              <a:ext cx="432" cy="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50" descr="POINSET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0"/>
              <a:ext cx="432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51" descr="POINSET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10800000">
              <a:off x="5376" y="3938"/>
              <a:ext cx="384" cy="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9" name="TextBox 48"/>
          <p:cNvSpPr txBox="1"/>
          <p:nvPr/>
        </p:nvSpPr>
        <p:spPr>
          <a:xfrm>
            <a:off x="533399" y="0"/>
            <a:ext cx="80010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Combine each pair of sentences to make a conditional sentences type 1.</a:t>
            </a:r>
            <a:endParaRPr lang="en-US" sz="3200" dirty="0"/>
          </a:p>
        </p:txBody>
      </p:sp>
      <p:sp>
        <p:nvSpPr>
          <p:cNvPr id="51" name="TextBox 50"/>
          <p:cNvSpPr txBox="1"/>
          <p:nvPr/>
        </p:nvSpPr>
        <p:spPr>
          <a:xfrm>
            <a:off x="152401" y="1179493"/>
            <a:ext cx="89915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4. The water temperature increases. Some aquatic creatures are unable to reproduce.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30416F7-6D04-4060-8902-156A4F674838}"/>
              </a:ext>
            </a:extLst>
          </p:cNvPr>
          <p:cNvSpPr txBox="1"/>
          <p:nvPr/>
        </p:nvSpPr>
        <p:spPr>
          <a:xfrm>
            <a:off x="304801" y="3591580"/>
            <a:ext cx="8991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5. People get more diseases. The water is contaminated.</a:t>
            </a:r>
            <a:endParaRPr lang="en-US" sz="1600" dirty="0"/>
          </a:p>
        </p:txBody>
      </p:sp>
      <p:sp>
        <p:nvSpPr>
          <p:cNvPr id="52" name="Content Placeholder 2">
            <a:extLst>
              <a:ext uri="{FF2B5EF4-FFF2-40B4-BE49-F238E27FC236}">
                <a16:creationId xmlns:a16="http://schemas.microsoft.com/office/drawing/2014/main" id="{5D236C13-D45D-473E-84B4-C6418FE84024}"/>
              </a:ext>
            </a:extLst>
          </p:cNvPr>
          <p:cNvSpPr txBox="1">
            <a:spLocks/>
          </p:cNvSpPr>
          <p:nvPr/>
        </p:nvSpPr>
        <p:spPr>
          <a:xfrm>
            <a:off x="130820" y="2197143"/>
            <a:ext cx="9144000" cy="11582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None/>
            </a:pP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If the water temperature increases, some aquatic creatures will be unable to reproduce.</a:t>
            </a:r>
          </a:p>
        </p:txBody>
      </p:sp>
      <p:sp>
        <p:nvSpPr>
          <p:cNvPr id="53" name="Content Placeholder 2">
            <a:extLst>
              <a:ext uri="{FF2B5EF4-FFF2-40B4-BE49-F238E27FC236}">
                <a16:creationId xmlns:a16="http://schemas.microsoft.com/office/drawing/2014/main" id="{6FE60D27-FB99-4B80-93B7-619B7FE8EAAA}"/>
              </a:ext>
            </a:extLst>
          </p:cNvPr>
          <p:cNvSpPr txBox="1">
            <a:spLocks/>
          </p:cNvSpPr>
          <p:nvPr/>
        </p:nvSpPr>
        <p:spPr>
          <a:xfrm>
            <a:off x="76200" y="4549951"/>
            <a:ext cx="9144000" cy="10888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None/>
            </a:pP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People will get more diseases if the water is contaminated.</a:t>
            </a:r>
          </a:p>
        </p:txBody>
      </p:sp>
    </p:spTree>
    <p:extLst>
      <p:ext uri="{BB962C8B-B14F-4D97-AF65-F5344CB8AC3E}">
        <p14:creationId xmlns:p14="http://schemas.microsoft.com/office/powerpoint/2010/main" val="358133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1" grpId="0"/>
      <p:bldP spid="50" grpId="0"/>
      <p:bldP spid="52" grpId="0" animBg="1"/>
      <p:bldP spid="5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1353</TotalTime>
  <Words>1464</Words>
  <Application>Microsoft Office PowerPoint</Application>
  <PresentationFormat>On-screen Show (4:3)</PresentationFormat>
  <Paragraphs>189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Twinkl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III. Conditional sentence type 2</vt:lpstr>
      <vt:lpstr>1. Match an If clause in A with a suitable main clause in B(EX3).</vt:lpstr>
      <vt:lpstr>2. Put the verbs in brackets into the correct form (EX 4).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7: Pollution Period 57: A Closer Look 2</dc:title>
  <dc:creator>AIC</dc:creator>
  <cp:lastModifiedBy>nguyen jerry</cp:lastModifiedBy>
  <cp:revision>175</cp:revision>
  <dcterms:created xsi:type="dcterms:W3CDTF">2017-01-13T13:15:35Z</dcterms:created>
  <dcterms:modified xsi:type="dcterms:W3CDTF">2023-03-27T15:47:51Z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2023-01-27T02:43:41Z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bd6de796-2b04-42ee-ac80-caf81b2c391f</vt:lpwstr>
  </property>
  <property fmtid="{D5CDD505-2E9C-101B-9397-08002B2CF9AE}" pid="7" name="MSIP_Label_defa4170-0d19-0005-0004-bc88714345d2_ActionId">
    <vt:lpwstr>0f31e4f3-c967-4db6-aa52-fa89a46868a2</vt:lpwstr>
  </property>
  <property fmtid="{D5CDD505-2E9C-101B-9397-08002B2CF9AE}" pid="8" name="MSIP_Label_defa4170-0d19-0005-0004-bc88714345d2_ContentBits">
    <vt:lpwstr>0</vt:lpwstr>
  </property>
</Properties>
</file>