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71" r:id="rId2"/>
    <p:sldId id="256" r:id="rId3"/>
    <p:sldId id="275" r:id="rId4"/>
    <p:sldId id="302" r:id="rId5"/>
    <p:sldId id="357" r:id="rId6"/>
    <p:sldId id="279" r:id="rId7"/>
    <p:sldId id="358" r:id="rId8"/>
    <p:sldId id="316" r:id="rId9"/>
    <p:sldId id="351" r:id="rId10"/>
    <p:sldId id="352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32" r:id="rId19"/>
    <p:sldId id="326" r:id="rId20"/>
    <p:sldId id="341" r:id="rId21"/>
    <p:sldId id="359" r:id="rId22"/>
    <p:sldId id="343" r:id="rId23"/>
    <p:sldId id="313" r:id="rId24"/>
    <p:sldId id="361" r:id="rId25"/>
    <p:sldId id="314" r:id="rId26"/>
    <p:sldId id="330" r:id="rId27"/>
    <p:sldId id="27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FB7BD"/>
    <a:srgbClr val="F7941E"/>
    <a:srgbClr val="008A80"/>
    <a:srgbClr val="00B2A5"/>
    <a:srgbClr val="00A9A5"/>
    <a:srgbClr val="FFDAAB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430D0-9E66-415D-AEE8-0A3D97C0CFFC}" v="460" dt="2022-03-01T08:38:16.4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>
        <p:scale>
          <a:sx n="64" d="100"/>
          <a:sy n="64" d="100"/>
        </p:scale>
        <p:origin x="-1146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17FF3D-0D84-425D-A740-172FE146B3DA}" type="doc">
      <dgm:prSet loTypeId="urn:microsoft.com/office/officeart/2008/layout/CaptionedPicture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E2EC4FF-87BB-4981-9261-FCCD12FAF9D6}">
      <dgm:prSet phldrT="[Text]" phldr="1"/>
      <dgm:spPr/>
      <dgm:t>
        <a:bodyPr/>
        <a:lstStyle/>
        <a:p>
          <a:endParaRPr lang="en-US" dirty="0"/>
        </a:p>
      </dgm:t>
    </dgm:pt>
    <dgm:pt modelId="{026147F8-A964-4835-BEFD-BEBA021CFDBD}" type="parTrans" cxnId="{D65D486E-C7E6-49A5-9F26-7656D451CD0A}">
      <dgm:prSet/>
      <dgm:spPr/>
      <dgm:t>
        <a:bodyPr/>
        <a:lstStyle/>
        <a:p>
          <a:endParaRPr lang="en-US"/>
        </a:p>
      </dgm:t>
    </dgm:pt>
    <dgm:pt modelId="{414A8F5D-2A53-4C13-86D8-9FD6AF542337}" type="sibTrans" cxnId="{D65D486E-C7E6-49A5-9F26-7656D451CD0A}">
      <dgm:prSet/>
      <dgm:spPr/>
      <dgm:t>
        <a:bodyPr/>
        <a:lstStyle/>
        <a:p>
          <a:endParaRPr lang="en-US"/>
        </a:p>
      </dgm:t>
    </dgm:pt>
    <dgm:pt modelId="{99EF5B34-7CAD-4CDA-A26A-5A3B896567AA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FFA441AF-25E2-44A9-AC69-AB381D8CB7AD}" type="parTrans" cxnId="{3F8E9C8A-851F-48BE-870A-D3A3A0AD7E02}">
      <dgm:prSet/>
      <dgm:spPr/>
      <dgm:t>
        <a:bodyPr/>
        <a:lstStyle/>
        <a:p>
          <a:endParaRPr lang="en-US"/>
        </a:p>
      </dgm:t>
    </dgm:pt>
    <dgm:pt modelId="{81CE79A6-B996-411A-A509-A5B7DD185BAB}" type="sibTrans" cxnId="{3F8E9C8A-851F-48BE-870A-D3A3A0AD7E02}">
      <dgm:prSet/>
      <dgm:spPr/>
      <dgm:t>
        <a:bodyPr/>
        <a:lstStyle/>
        <a:p>
          <a:endParaRPr lang="en-US"/>
        </a:p>
      </dgm:t>
    </dgm:pt>
    <dgm:pt modelId="{529540C5-19D3-42D7-B207-41F17E2E845F}">
      <dgm:prSet phldrT="[Text]" phldr="1"/>
      <dgm:spPr/>
      <dgm:t>
        <a:bodyPr/>
        <a:lstStyle/>
        <a:p>
          <a:endParaRPr lang="en-US" dirty="0"/>
        </a:p>
      </dgm:t>
    </dgm:pt>
    <dgm:pt modelId="{A6F8F542-B478-47A5-AD26-B3AA6A83816A}" type="parTrans" cxnId="{4D738DBD-0C57-47AB-B672-844BCFD7C727}">
      <dgm:prSet/>
      <dgm:spPr/>
      <dgm:t>
        <a:bodyPr/>
        <a:lstStyle/>
        <a:p>
          <a:endParaRPr lang="en-US"/>
        </a:p>
      </dgm:t>
    </dgm:pt>
    <dgm:pt modelId="{A3DE4228-F6FF-4534-9295-3ED3B08A4FB3}" type="sibTrans" cxnId="{4D738DBD-0C57-47AB-B672-844BCFD7C727}">
      <dgm:prSet/>
      <dgm:spPr/>
      <dgm:t>
        <a:bodyPr/>
        <a:lstStyle/>
        <a:p>
          <a:endParaRPr lang="en-US"/>
        </a:p>
      </dgm:t>
    </dgm:pt>
    <dgm:pt modelId="{99885F10-89EB-4CBE-8246-4DE838C9FDED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C0E24716-CB97-41FE-807C-8F6372242490}" type="parTrans" cxnId="{D1A6581F-8CD2-48C2-B6C4-BF29E7B1FA1A}">
      <dgm:prSet/>
      <dgm:spPr/>
      <dgm:t>
        <a:bodyPr/>
        <a:lstStyle/>
        <a:p>
          <a:endParaRPr lang="en-US"/>
        </a:p>
      </dgm:t>
    </dgm:pt>
    <dgm:pt modelId="{33A66B95-D307-4062-B3C0-62425865F635}" type="sibTrans" cxnId="{D1A6581F-8CD2-48C2-B6C4-BF29E7B1FA1A}">
      <dgm:prSet/>
      <dgm:spPr/>
      <dgm:t>
        <a:bodyPr/>
        <a:lstStyle/>
        <a:p>
          <a:endParaRPr lang="en-US"/>
        </a:p>
      </dgm:t>
    </dgm:pt>
    <dgm:pt modelId="{E12139EA-8FBB-49A8-BCE5-0FDE179037F2}" type="pres">
      <dgm:prSet presAssocID="{FF17FF3D-0D84-425D-A740-172FE146B3D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E2BEACA7-D697-4294-B2FF-816A93EDAF07}" type="pres">
      <dgm:prSet presAssocID="{6E2EC4FF-87BB-4981-9261-FCCD12FAF9D6}" presName="composite" presStyleCnt="0">
        <dgm:presLayoutVars>
          <dgm:chMax val="1"/>
          <dgm:chPref val="1"/>
        </dgm:presLayoutVars>
      </dgm:prSet>
      <dgm:spPr/>
    </dgm:pt>
    <dgm:pt modelId="{5D993DCE-BB7E-4D4A-A9F1-893F2F6C0109}" type="pres">
      <dgm:prSet presAssocID="{6E2EC4FF-87BB-4981-9261-FCCD12FAF9D6}" presName="Accent" presStyleLbl="trAlignAcc1" presStyleIdx="0" presStyleCnt="2">
        <dgm:presLayoutVars>
          <dgm:chMax val="0"/>
          <dgm:chPref val="0"/>
        </dgm:presLayoutVars>
      </dgm:prSet>
      <dgm:spPr>
        <a:ln w="28575">
          <a:solidFill>
            <a:schemeClr val="accent2"/>
          </a:solidFill>
        </a:ln>
      </dgm:spPr>
    </dgm:pt>
    <dgm:pt modelId="{423236B0-843C-4728-AFCD-F5062CC55FF1}" type="pres">
      <dgm:prSet presAssocID="{6E2EC4FF-87BB-4981-9261-FCCD12FAF9D6}" presName="Image" presStyleLbl="alignImgPlace1" presStyleIdx="0" presStyleCnt="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5AD1246F-2CD7-48F2-9559-2B0150002FC0}" type="pres">
      <dgm:prSet presAssocID="{6E2EC4FF-87BB-4981-9261-FCCD12FAF9D6}" presName="ChildComposite" presStyleCnt="0"/>
      <dgm:spPr/>
    </dgm:pt>
    <dgm:pt modelId="{B326B1F2-0D8B-46EB-A6B1-48C4829627E0}" type="pres">
      <dgm:prSet presAssocID="{6E2EC4FF-87BB-4981-9261-FCCD12FAF9D6}" presName="Child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68911-C9A5-4CE4-8865-4E08C293274B}" type="pres">
      <dgm:prSet presAssocID="{6E2EC4FF-87BB-4981-9261-FCCD12FAF9D6}" presName="Parent" presStyleLbl="revTx" presStyleIdx="0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A6F45-7035-4788-B9F7-E3042D751D0E}" type="pres">
      <dgm:prSet presAssocID="{414A8F5D-2A53-4C13-86D8-9FD6AF542337}" presName="sibTrans" presStyleCnt="0"/>
      <dgm:spPr/>
    </dgm:pt>
    <dgm:pt modelId="{92A33174-058B-4D17-B9DB-DC1EAAAFC2A3}" type="pres">
      <dgm:prSet presAssocID="{529540C5-19D3-42D7-B207-41F17E2E845F}" presName="composite" presStyleCnt="0">
        <dgm:presLayoutVars>
          <dgm:chMax val="1"/>
          <dgm:chPref val="1"/>
        </dgm:presLayoutVars>
      </dgm:prSet>
      <dgm:spPr/>
    </dgm:pt>
    <dgm:pt modelId="{EAF9549E-A938-4718-A3C8-E47C3969E41D}" type="pres">
      <dgm:prSet presAssocID="{529540C5-19D3-42D7-B207-41F17E2E845F}" presName="Accent" presStyleLbl="trAlignAcc1" presStyleIdx="1" presStyleCnt="2">
        <dgm:presLayoutVars>
          <dgm:chMax val="0"/>
          <dgm:chPref val="0"/>
        </dgm:presLayoutVars>
      </dgm:prSet>
      <dgm:spPr>
        <a:ln w="28575">
          <a:solidFill>
            <a:schemeClr val="accent1">
              <a:lumMod val="75000"/>
            </a:schemeClr>
          </a:solidFill>
        </a:ln>
      </dgm:spPr>
    </dgm:pt>
    <dgm:pt modelId="{FFCB90D5-AF72-4ECE-BEA6-6EB502F2BF01}" type="pres">
      <dgm:prSet presAssocID="{529540C5-19D3-42D7-B207-41F17E2E845F}" presName="Image" presStyleLbl="alignImgPlace1" presStyleIdx="1" presStyleCnt="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n-US"/>
        </a:p>
      </dgm:t>
    </dgm:pt>
    <dgm:pt modelId="{DC4ACF24-6253-48DE-8D91-CAF9B054140A}" type="pres">
      <dgm:prSet presAssocID="{529540C5-19D3-42D7-B207-41F17E2E845F}" presName="ChildComposite" presStyleCnt="0"/>
      <dgm:spPr/>
    </dgm:pt>
    <dgm:pt modelId="{AC35FF13-FE4D-4015-A87E-3504FD995115}" type="pres">
      <dgm:prSet presAssocID="{529540C5-19D3-42D7-B207-41F17E2E845F}" presName="Child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6C3A8-5200-414E-B66A-11B39AEE7FAA}" type="pres">
      <dgm:prSet presAssocID="{529540C5-19D3-42D7-B207-41F17E2E845F}" presName="Parent" presStyleLbl="revTx" presStyleIdx="1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A6581F-8CD2-48C2-B6C4-BF29E7B1FA1A}" srcId="{529540C5-19D3-42D7-B207-41F17E2E845F}" destId="{99885F10-89EB-4CBE-8246-4DE838C9FDED}" srcOrd="0" destOrd="0" parTransId="{C0E24716-CB97-41FE-807C-8F6372242490}" sibTransId="{33A66B95-D307-4062-B3C0-62425865F635}"/>
    <dgm:cxn modelId="{6D6B51DF-8418-47FD-877F-2ACFFF254CFD}" type="presOf" srcId="{FF17FF3D-0D84-425D-A740-172FE146B3DA}" destId="{E12139EA-8FBB-49A8-BCE5-0FDE179037F2}" srcOrd="0" destOrd="0" presId="urn:microsoft.com/office/officeart/2008/layout/CaptionedPictures"/>
    <dgm:cxn modelId="{D65D486E-C7E6-49A5-9F26-7656D451CD0A}" srcId="{FF17FF3D-0D84-425D-A740-172FE146B3DA}" destId="{6E2EC4FF-87BB-4981-9261-FCCD12FAF9D6}" srcOrd="0" destOrd="0" parTransId="{026147F8-A964-4835-BEFD-BEBA021CFDBD}" sibTransId="{414A8F5D-2A53-4C13-86D8-9FD6AF542337}"/>
    <dgm:cxn modelId="{FE38AA02-42F5-4695-9786-0A1B37880FE4}" type="presOf" srcId="{99885F10-89EB-4CBE-8246-4DE838C9FDED}" destId="{AC35FF13-FE4D-4015-A87E-3504FD995115}" srcOrd="0" destOrd="0" presId="urn:microsoft.com/office/officeart/2008/layout/CaptionedPictures"/>
    <dgm:cxn modelId="{4D738DBD-0C57-47AB-B672-844BCFD7C727}" srcId="{FF17FF3D-0D84-425D-A740-172FE146B3DA}" destId="{529540C5-19D3-42D7-B207-41F17E2E845F}" srcOrd="1" destOrd="0" parTransId="{A6F8F542-B478-47A5-AD26-B3AA6A83816A}" sibTransId="{A3DE4228-F6FF-4534-9295-3ED3B08A4FB3}"/>
    <dgm:cxn modelId="{E91F19A0-053D-48E5-BEC8-54724A8452BB}" type="presOf" srcId="{529540C5-19D3-42D7-B207-41F17E2E845F}" destId="{DEC6C3A8-5200-414E-B66A-11B39AEE7FAA}" srcOrd="0" destOrd="0" presId="urn:microsoft.com/office/officeart/2008/layout/CaptionedPictures"/>
    <dgm:cxn modelId="{FC29B826-EC34-4ACC-BBAE-28E6614ACB43}" type="presOf" srcId="{6E2EC4FF-87BB-4981-9261-FCCD12FAF9D6}" destId="{F8868911-C9A5-4CE4-8865-4E08C293274B}" srcOrd="0" destOrd="0" presId="urn:microsoft.com/office/officeart/2008/layout/CaptionedPictures"/>
    <dgm:cxn modelId="{3F8E9C8A-851F-48BE-870A-D3A3A0AD7E02}" srcId="{6E2EC4FF-87BB-4981-9261-FCCD12FAF9D6}" destId="{99EF5B34-7CAD-4CDA-A26A-5A3B896567AA}" srcOrd="0" destOrd="0" parTransId="{FFA441AF-25E2-44A9-AC69-AB381D8CB7AD}" sibTransId="{81CE79A6-B996-411A-A509-A5B7DD185BAB}"/>
    <dgm:cxn modelId="{26A8EEE6-DF6F-4E98-A078-EAE286FD68F8}" type="presOf" srcId="{99EF5B34-7CAD-4CDA-A26A-5A3B896567AA}" destId="{B326B1F2-0D8B-46EB-A6B1-48C4829627E0}" srcOrd="0" destOrd="0" presId="urn:microsoft.com/office/officeart/2008/layout/CaptionedPictures"/>
    <dgm:cxn modelId="{739103E8-9761-4E5D-B2C6-333F0B20C26B}" type="presParOf" srcId="{E12139EA-8FBB-49A8-BCE5-0FDE179037F2}" destId="{E2BEACA7-D697-4294-B2FF-816A93EDAF07}" srcOrd="0" destOrd="0" presId="urn:microsoft.com/office/officeart/2008/layout/CaptionedPictures"/>
    <dgm:cxn modelId="{8785D8B1-B3F7-415E-AB5B-E646618D27BC}" type="presParOf" srcId="{E2BEACA7-D697-4294-B2FF-816A93EDAF07}" destId="{5D993DCE-BB7E-4D4A-A9F1-893F2F6C0109}" srcOrd="0" destOrd="0" presId="urn:microsoft.com/office/officeart/2008/layout/CaptionedPictures"/>
    <dgm:cxn modelId="{EBE57BA8-90FD-4534-9400-37F3E7E38D3B}" type="presParOf" srcId="{E2BEACA7-D697-4294-B2FF-816A93EDAF07}" destId="{423236B0-843C-4728-AFCD-F5062CC55FF1}" srcOrd="1" destOrd="0" presId="urn:microsoft.com/office/officeart/2008/layout/CaptionedPictures"/>
    <dgm:cxn modelId="{75369912-E53D-40BF-8566-79BCD9BA1245}" type="presParOf" srcId="{E2BEACA7-D697-4294-B2FF-816A93EDAF07}" destId="{5AD1246F-2CD7-48F2-9559-2B0150002FC0}" srcOrd="2" destOrd="0" presId="urn:microsoft.com/office/officeart/2008/layout/CaptionedPictures"/>
    <dgm:cxn modelId="{5E8CE01D-00C6-4013-98AB-F796538FAA0F}" type="presParOf" srcId="{5AD1246F-2CD7-48F2-9559-2B0150002FC0}" destId="{B326B1F2-0D8B-46EB-A6B1-48C4829627E0}" srcOrd="0" destOrd="0" presId="urn:microsoft.com/office/officeart/2008/layout/CaptionedPictures"/>
    <dgm:cxn modelId="{D6B68C74-5BF0-4E7C-96C3-4F1D303DF93D}" type="presParOf" srcId="{5AD1246F-2CD7-48F2-9559-2B0150002FC0}" destId="{F8868911-C9A5-4CE4-8865-4E08C293274B}" srcOrd="1" destOrd="0" presId="urn:microsoft.com/office/officeart/2008/layout/CaptionedPictures"/>
    <dgm:cxn modelId="{A4C0D933-7B87-439A-B677-370E39F5578D}" type="presParOf" srcId="{E12139EA-8FBB-49A8-BCE5-0FDE179037F2}" destId="{1A0A6F45-7035-4788-B9F7-E3042D751D0E}" srcOrd="1" destOrd="0" presId="urn:microsoft.com/office/officeart/2008/layout/CaptionedPictures"/>
    <dgm:cxn modelId="{C2F061D5-2B66-457E-8121-6BC423DAD4E4}" type="presParOf" srcId="{E12139EA-8FBB-49A8-BCE5-0FDE179037F2}" destId="{92A33174-058B-4D17-B9DB-DC1EAAAFC2A3}" srcOrd="2" destOrd="0" presId="urn:microsoft.com/office/officeart/2008/layout/CaptionedPictures"/>
    <dgm:cxn modelId="{D4BAC6C2-68BA-4D31-A901-DD2125C0184D}" type="presParOf" srcId="{92A33174-058B-4D17-B9DB-DC1EAAAFC2A3}" destId="{EAF9549E-A938-4718-A3C8-E47C3969E41D}" srcOrd="0" destOrd="0" presId="urn:microsoft.com/office/officeart/2008/layout/CaptionedPictures"/>
    <dgm:cxn modelId="{0995B1C8-4FA1-4F3A-AD10-A4E6A53C7C4C}" type="presParOf" srcId="{92A33174-058B-4D17-B9DB-DC1EAAAFC2A3}" destId="{FFCB90D5-AF72-4ECE-BEA6-6EB502F2BF01}" srcOrd="1" destOrd="0" presId="urn:microsoft.com/office/officeart/2008/layout/CaptionedPictures"/>
    <dgm:cxn modelId="{3DB1F1F8-75EB-4E0D-9B61-FC99C4D56CDD}" type="presParOf" srcId="{92A33174-058B-4D17-B9DB-DC1EAAAFC2A3}" destId="{DC4ACF24-6253-48DE-8D91-CAF9B054140A}" srcOrd="2" destOrd="0" presId="urn:microsoft.com/office/officeart/2008/layout/CaptionedPictures"/>
    <dgm:cxn modelId="{1D4F3ACC-F5F5-4962-9111-244CADDAC1BF}" type="presParOf" srcId="{DC4ACF24-6253-48DE-8D91-CAF9B054140A}" destId="{AC35FF13-FE4D-4015-A87E-3504FD995115}" srcOrd="0" destOrd="0" presId="urn:microsoft.com/office/officeart/2008/layout/CaptionedPictures"/>
    <dgm:cxn modelId="{06B03967-CDCF-4D68-B6EE-B3607FB0C341}" type="presParOf" srcId="{DC4ACF24-6253-48DE-8D91-CAF9B054140A}" destId="{DEC6C3A8-5200-414E-B66A-11B39AEE7FAA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93DCE-BB7E-4D4A-A9F1-893F2F6C0109}">
      <dsp:nvSpPr>
        <dsp:cNvPr id="0" name=""/>
        <dsp:cNvSpPr/>
      </dsp:nvSpPr>
      <dsp:spPr>
        <a:xfrm>
          <a:off x="4039" y="212714"/>
          <a:ext cx="3416897" cy="40198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236B0-843C-4728-AFCD-F5062CC55FF1}">
      <dsp:nvSpPr>
        <dsp:cNvPr id="0" name=""/>
        <dsp:cNvSpPr/>
      </dsp:nvSpPr>
      <dsp:spPr>
        <a:xfrm>
          <a:off x="174884" y="373510"/>
          <a:ext cx="3075207" cy="26129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6B1F2-0D8B-46EB-A6B1-48C4829627E0}">
      <dsp:nvSpPr>
        <dsp:cNvPr id="0" name=""/>
        <dsp:cNvSpPr/>
      </dsp:nvSpPr>
      <dsp:spPr>
        <a:xfrm>
          <a:off x="174884" y="3388451"/>
          <a:ext cx="3075207" cy="6833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READING</a:t>
          </a:r>
        </a:p>
      </dsp:txBody>
      <dsp:txXfrm>
        <a:off x="174884" y="3388451"/>
        <a:ext cx="3075207" cy="683347"/>
      </dsp:txXfrm>
    </dsp:sp>
    <dsp:sp modelId="{F8868911-C9A5-4CE4-8865-4E08C293274B}">
      <dsp:nvSpPr>
        <dsp:cNvPr id="0" name=""/>
        <dsp:cNvSpPr/>
      </dsp:nvSpPr>
      <dsp:spPr>
        <a:xfrm>
          <a:off x="174884" y="2986431"/>
          <a:ext cx="3075207" cy="40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174884" y="2986431"/>
        <a:ext cx="3075207" cy="402020"/>
      </dsp:txXfrm>
    </dsp:sp>
    <dsp:sp modelId="{EAF9549E-A938-4718-A3C8-E47C3969E41D}">
      <dsp:nvSpPr>
        <dsp:cNvPr id="0" name=""/>
        <dsp:cNvSpPr/>
      </dsp:nvSpPr>
      <dsp:spPr>
        <a:xfrm>
          <a:off x="4101157" y="212714"/>
          <a:ext cx="3416897" cy="40198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CB90D5-AF72-4ECE-BEA6-6EB502F2BF01}">
      <dsp:nvSpPr>
        <dsp:cNvPr id="0" name=""/>
        <dsp:cNvSpPr/>
      </dsp:nvSpPr>
      <dsp:spPr>
        <a:xfrm>
          <a:off x="4272002" y="373510"/>
          <a:ext cx="3075207" cy="261292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5FF13-FE4D-4015-A87E-3504FD995115}">
      <dsp:nvSpPr>
        <dsp:cNvPr id="0" name=""/>
        <dsp:cNvSpPr/>
      </dsp:nvSpPr>
      <dsp:spPr>
        <a:xfrm>
          <a:off x="4272002" y="3388451"/>
          <a:ext cx="3075207" cy="683347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SPEAKING</a:t>
          </a:r>
        </a:p>
      </dsp:txBody>
      <dsp:txXfrm>
        <a:off x="4272002" y="3388451"/>
        <a:ext cx="3075207" cy="683347"/>
      </dsp:txXfrm>
    </dsp:sp>
    <dsp:sp modelId="{DEC6C3A8-5200-414E-B66A-11B39AEE7FAA}">
      <dsp:nvSpPr>
        <dsp:cNvPr id="0" name=""/>
        <dsp:cNvSpPr/>
      </dsp:nvSpPr>
      <dsp:spPr>
        <a:xfrm>
          <a:off x="4272002" y="2986431"/>
          <a:ext cx="3075207" cy="40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4272002" y="2986431"/>
        <a:ext cx="3075207" cy="402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73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11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18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11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5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47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29761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>
                <a:solidFill>
                  <a:srgbClr val="F7941E"/>
                </a:solidFill>
              </a:rPr>
              <a:t>available</a:t>
            </a:r>
            <a:r>
              <a:rPr lang="en-US" sz="4800" b="1">
                <a:solidFill>
                  <a:srgbClr val="F7941E"/>
                </a:solidFill>
              </a:rPr>
              <a:t> (</a:t>
            </a:r>
            <a:r>
              <a:rPr lang="en-US" sz="4800" b="1" smtClean="0">
                <a:solidFill>
                  <a:srgbClr val="F7941E"/>
                </a:solidFill>
              </a:rPr>
              <a:t>adj)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673" y="45104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có sẵn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512495" y="3400004"/>
            <a:ext cx="2357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 /</a:t>
            </a:r>
            <a:r>
              <a:rPr lang="en-US" sz="3600" b="1" dirty="0" err="1">
                <a:solidFill>
                  <a:srgbClr val="0FB7BD"/>
                </a:solidFill>
              </a:rPr>
              <a:t>əˈveɪləbl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F8C6804-4845-40D6-E813-1AC605140F2E}"/>
              </a:ext>
            </a:extLst>
          </p:cNvPr>
          <p:cNvSpPr txBox="1"/>
          <p:nvPr/>
        </p:nvSpPr>
        <p:spPr>
          <a:xfrm>
            <a:off x="5892800" y="2279066"/>
            <a:ext cx="53847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that you can get, buy or find</a:t>
            </a:r>
            <a:endParaRPr lang="vi-VN" sz="32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3200" i="1" smtClean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vi-VN" sz="3200" i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Examples</a:t>
            </a:r>
            <a:r>
              <a:rPr lang="vi-VN" sz="32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vi-VN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r>
              <a:rPr lang="en-US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coal takes a long time to be available again. </a:t>
            </a:r>
            <a:endParaRPr lang="vi-VN" sz="3600" dirty="0">
              <a:solidFill>
                <a:srgbClr val="0FB7B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2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29761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Advantage</a:t>
            </a:r>
            <a:r>
              <a:rPr lang="en-US" sz="4800" b="1" dirty="0" smtClean="0">
                <a:solidFill>
                  <a:srgbClr val="F7941E"/>
                </a:solidFill>
              </a:rPr>
              <a:t> (N)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673" y="45104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 smtClean="0"/>
              <a:t>Lợi</a:t>
            </a:r>
            <a:r>
              <a:rPr lang="en-US" sz="3600" dirty="0" smtClean="0"/>
              <a:t> </a:t>
            </a:r>
            <a:r>
              <a:rPr lang="en-US" sz="3600" dirty="0" err="1" smtClean="0"/>
              <a:t>thế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254411" y="3400004"/>
            <a:ext cx="2873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ədˈvɑːntɪdʒ</a:t>
            </a:r>
            <a:r>
              <a:rPr lang="en-US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 smtClean="0">
                <a:solidFill>
                  <a:srgbClr val="0FB7BD"/>
                </a:solidFill>
              </a:rPr>
              <a:t>/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38867" y="5163236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/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115" y="2233708"/>
            <a:ext cx="6148080" cy="393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>
          <a:xfrm>
            <a:off x="6940446" y="1454046"/>
            <a:ext cx="404734" cy="7086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74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29761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 smtClean="0">
                <a:solidFill>
                  <a:srgbClr val="F7941E"/>
                </a:solidFill>
              </a:rPr>
              <a:t>Disadvantage</a:t>
            </a:r>
            <a:r>
              <a:rPr lang="en-US" sz="4800" b="1" dirty="0" smtClean="0">
                <a:solidFill>
                  <a:srgbClr val="F7941E"/>
                </a:solidFill>
              </a:rPr>
              <a:t> (N)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673" y="45104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 smtClean="0"/>
              <a:t>Bất</a:t>
            </a:r>
            <a:r>
              <a:rPr lang="en-US" sz="3600" dirty="0" smtClean="0"/>
              <a:t> </a:t>
            </a:r>
            <a:r>
              <a:rPr lang="en-US" sz="3600" dirty="0" err="1" smtClean="0"/>
              <a:t>lợi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966671" y="3400004"/>
            <a:ext cx="34488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FB7BD"/>
                </a:solidFill>
              </a:rPr>
              <a:t>/</a:t>
            </a:r>
            <a:r>
              <a:rPr lang="en-US" sz="3600" b="1" dirty="0">
                <a:solidFill>
                  <a:srgbClr val="0FB7BD"/>
                </a:solidFill>
              </a:rPr>
              <a:t>ˌ</a:t>
            </a:r>
            <a:r>
              <a:rPr lang="en-US" sz="3600" b="1" dirty="0" err="1">
                <a:solidFill>
                  <a:srgbClr val="0FB7BD"/>
                </a:solidFill>
              </a:rPr>
              <a:t>dɪsədˈvɑːntɪdʒ</a:t>
            </a:r>
            <a:r>
              <a:rPr lang="en-US" sz="3600" b="1" dirty="0" smtClean="0">
                <a:solidFill>
                  <a:srgbClr val="0FB7BD"/>
                </a:solidFill>
              </a:rPr>
              <a:t>/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38867" y="5163236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/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115" y="2233708"/>
            <a:ext cx="6148080" cy="393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0238282" y="1525082"/>
            <a:ext cx="404734" cy="7086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29761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 smtClean="0">
                <a:solidFill>
                  <a:srgbClr val="F7941E"/>
                </a:solidFill>
              </a:rPr>
              <a:t>Rely on</a:t>
            </a:r>
            <a:r>
              <a:rPr lang="en-US" sz="4800" b="1" dirty="0" smtClean="0">
                <a:solidFill>
                  <a:srgbClr val="F7941E"/>
                </a:solidFill>
              </a:rPr>
              <a:t> (v)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673" y="45104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 smtClean="0"/>
              <a:t>Phụ</a:t>
            </a:r>
            <a:r>
              <a:rPr lang="en-US" sz="3600" dirty="0" smtClean="0"/>
              <a:t> </a:t>
            </a:r>
            <a:r>
              <a:rPr lang="en-US" sz="3600" dirty="0" err="1" smtClean="0"/>
              <a:t>thuộc</a:t>
            </a:r>
            <a:r>
              <a:rPr lang="en-US" sz="3600" dirty="0" smtClean="0"/>
              <a:t> </a:t>
            </a:r>
            <a:r>
              <a:rPr lang="en-US" sz="3600" dirty="0" err="1" smtClean="0"/>
              <a:t>vào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548017" y="3400004"/>
            <a:ext cx="2286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FB7BD"/>
                </a:solidFill>
              </a:rPr>
              <a:t>/ˌ</a:t>
            </a:r>
            <a:r>
              <a:rPr lang="en-US" sz="3600" b="1" dirty="0" err="1" smtClean="0">
                <a:solidFill>
                  <a:srgbClr val="0FB7BD"/>
                </a:solidFill>
              </a:rPr>
              <a:t>rɪ</a:t>
            </a:r>
            <a:r>
              <a:rPr lang="en-US" sz="3600" b="1" dirty="0" err="1">
                <a:solidFill>
                  <a:srgbClr val="0FB7BD"/>
                </a:solidFill>
              </a:rPr>
              <a:t>ˈlaɪ</a:t>
            </a:r>
            <a:r>
              <a:rPr lang="en-US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 err="1">
                <a:solidFill>
                  <a:srgbClr val="0FB7BD"/>
                </a:solidFill>
              </a:rPr>
              <a:t>ɒn</a:t>
            </a:r>
            <a:r>
              <a:rPr lang="en-US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 smtClean="0">
                <a:solidFill>
                  <a:srgbClr val="0FB7BD"/>
                </a:solidFill>
              </a:rPr>
              <a:t>/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38867" y="5163236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9698637" y="1698451"/>
            <a:ext cx="404734" cy="708626"/>
          </a:xfrm>
          <a:prstGeom prst="downArrow">
            <a:avLst/>
          </a:prstGeom>
          <a:solidFill>
            <a:schemeClr val="accent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158" y="2605446"/>
            <a:ext cx="5715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01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29761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 smtClean="0">
                <a:solidFill>
                  <a:srgbClr val="F7941E"/>
                </a:solidFill>
              </a:rPr>
              <a:t>Heat</a:t>
            </a:r>
            <a:r>
              <a:rPr lang="en-US" sz="4800" b="1" dirty="0" smtClean="0">
                <a:solidFill>
                  <a:srgbClr val="F7941E"/>
                </a:solidFill>
              </a:rPr>
              <a:t>(v)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673" y="45104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 smtClean="0"/>
              <a:t>Sưởi</a:t>
            </a:r>
            <a:r>
              <a:rPr lang="en-US" sz="3600" dirty="0" smtClean="0"/>
              <a:t> </a:t>
            </a:r>
            <a:r>
              <a:rPr lang="en-US" sz="3600" dirty="0" err="1" smtClean="0"/>
              <a:t>ấm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2086626" y="3400004"/>
            <a:ext cx="1208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FB7BD"/>
                </a:solidFill>
              </a:rPr>
              <a:t>/hit /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38867" y="5163236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/</a:t>
            </a:r>
            <a:endParaRPr lang="en-US" dirty="0"/>
          </a:p>
        </p:txBody>
      </p:sp>
      <p:pic>
        <p:nvPicPr>
          <p:cNvPr id="3074" name="Picture 2" descr="Heat Check : NP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058" y="1534994"/>
            <a:ext cx="5378483" cy="476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1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0" y="1108384"/>
            <a:ext cx="8414437" cy="108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b="1" dirty="0" smtClean="0">
                <a:solidFill>
                  <a:srgbClr val="F7941E"/>
                </a:solidFill>
              </a:rPr>
              <a:t>Electrical </a:t>
            </a:r>
            <a:r>
              <a:rPr lang="en-US" sz="5400" b="1" dirty="0">
                <a:solidFill>
                  <a:srgbClr val="F7941E"/>
                </a:solidFill>
              </a:rPr>
              <a:t>appliances</a:t>
            </a:r>
            <a:r>
              <a:rPr lang="en-US" sz="4400" dirty="0"/>
              <a:t> </a:t>
            </a:r>
            <a:r>
              <a:rPr lang="en-US" sz="5400" b="1" dirty="0">
                <a:solidFill>
                  <a:srgbClr val="F7941E"/>
                </a:solidFill>
              </a:rPr>
              <a:t>(n</a:t>
            </a:r>
            <a:r>
              <a:rPr lang="en-US" sz="4400" b="1" dirty="0" smtClean="0">
                <a:solidFill>
                  <a:srgbClr val="F7941E"/>
                </a:solidFill>
              </a:rPr>
              <a:t>)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673" y="45104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 smtClean="0"/>
              <a:t>Thiết</a:t>
            </a:r>
            <a:r>
              <a:rPr lang="en-US" sz="3600" dirty="0" smtClean="0"/>
              <a:t> </a:t>
            </a:r>
            <a:r>
              <a:rPr lang="en-US" sz="3600" dirty="0" err="1" smtClean="0"/>
              <a:t>bị</a:t>
            </a:r>
            <a:r>
              <a:rPr lang="en-US" sz="3600" dirty="0" smtClean="0"/>
              <a:t> </a:t>
            </a:r>
            <a:r>
              <a:rPr lang="en-US" sz="3600" dirty="0" err="1" smtClean="0"/>
              <a:t>điện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389366" y="3400004"/>
            <a:ext cx="4603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FB7BD"/>
                </a:solidFill>
              </a:rPr>
              <a:t>/</a:t>
            </a:r>
            <a:r>
              <a:rPr lang="en-US" sz="3600" b="1" dirty="0" err="1" smtClean="0">
                <a:solidFill>
                  <a:srgbClr val="0FB7BD"/>
                </a:solidFill>
              </a:rPr>
              <a:t>ɪ</a:t>
            </a:r>
            <a:r>
              <a:rPr lang="en-US" sz="3600" b="1" dirty="0" err="1">
                <a:solidFill>
                  <a:srgbClr val="0FB7BD"/>
                </a:solidFill>
              </a:rPr>
              <a:t>ˈlɛktrɪkəl</a:t>
            </a:r>
            <a:r>
              <a:rPr lang="en-US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 err="1">
                <a:solidFill>
                  <a:srgbClr val="0FB7BD"/>
                </a:solidFill>
              </a:rPr>
              <a:t>əˈ</a:t>
            </a:r>
            <a:r>
              <a:rPr lang="en-US" sz="3600" b="1" dirty="0" err="1" smtClean="0">
                <a:solidFill>
                  <a:srgbClr val="0FB7BD"/>
                </a:solidFill>
              </a:rPr>
              <a:t>plaɪənsɪz</a:t>
            </a:r>
            <a:r>
              <a:rPr lang="en-US" sz="3600" b="1" dirty="0" smtClean="0">
                <a:solidFill>
                  <a:srgbClr val="0FB7BD"/>
                </a:solidFill>
              </a:rPr>
              <a:t>/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432" y="2061776"/>
            <a:ext cx="476250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20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0" y="1108385"/>
            <a:ext cx="11887200" cy="765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b="1" dirty="0" smtClean="0">
                <a:solidFill>
                  <a:srgbClr val="F7941E"/>
                </a:solidFill>
              </a:rPr>
              <a:t>HOW YOU REMEMBER WORDS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986551"/>
              </p:ext>
            </p:extLst>
          </p:nvPr>
        </p:nvGraphicFramePr>
        <p:xfrm>
          <a:off x="487067" y="2548466"/>
          <a:ext cx="10980408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204"/>
                <a:gridCol w="5490204"/>
              </a:tblGrid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ENGLISH</a:t>
                      </a:r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VIETNAMESE</a:t>
                      </a:r>
                    </a:p>
                    <a:p>
                      <a:pPr algn="ctr"/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PRODUCE</a:t>
                      </a:r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BỊ</a:t>
                      </a:r>
                      <a:r>
                        <a:rPr lang="en-US" sz="2000" b="1" baseline="0" dirty="0" smtClean="0"/>
                        <a:t> HẠN CHẾ</a:t>
                      </a:r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AVAILABLE</a:t>
                      </a:r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LỢI</a:t>
                      </a:r>
                      <a:r>
                        <a:rPr lang="en-US" sz="2000" b="1" baseline="0" dirty="0" smtClean="0"/>
                        <a:t> THẾ</a:t>
                      </a:r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DISADVANTAGE</a:t>
                      </a:r>
                      <a:r>
                        <a:rPr lang="en-US" sz="2000" b="1" baseline="0" dirty="0" smtClean="0"/>
                        <a:t> </a:t>
                      </a:r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PHỤ</a:t>
                      </a:r>
                      <a:r>
                        <a:rPr lang="en-US" sz="2000" b="1" baseline="0" dirty="0" smtClean="0"/>
                        <a:t> THUỘC VÀO</a:t>
                      </a:r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HEAT</a:t>
                      </a:r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endParaRPr lang="vi-V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THIẾT</a:t>
                      </a:r>
                      <a:r>
                        <a:rPr lang="en-US" sz="2000" b="1" baseline="0" dirty="0" smtClean="0"/>
                        <a:t> BỊ ĐIỆN</a:t>
                      </a:r>
                      <a:endParaRPr lang="vi-VN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640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0" y="1108385"/>
            <a:ext cx="11887200" cy="765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b="1" dirty="0" smtClean="0">
                <a:solidFill>
                  <a:srgbClr val="F7941E"/>
                </a:solidFill>
              </a:rPr>
              <a:t>HOW YOU REMEMBER WORDS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010248"/>
              </p:ext>
            </p:extLst>
          </p:nvPr>
        </p:nvGraphicFramePr>
        <p:xfrm>
          <a:off x="453396" y="2098761"/>
          <a:ext cx="10980408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0204"/>
                <a:gridCol w="5490204"/>
              </a:tblGrid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ENGLISH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VIETNAMESE</a:t>
                      </a:r>
                    </a:p>
                    <a:p>
                      <a:pPr algn="ctr"/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PRODUCE (V)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SẢN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XUẤT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LIMITED (ADJ)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BỊ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HẠN CHẾ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AVAILABLE (ADJ)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CÓ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SẴN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ADVANTAGE (N)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LỢI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THẾ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DISADVANTAGE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(N)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BẤT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LỢI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RELY ON (V)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PHỤ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THUỘC VÀO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HEAT (V)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SƯỞI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ẤM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44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ELECTRICAL APPLIANCES (N)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THIẾT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BỊ ĐIỆN</a:t>
                      </a:r>
                      <a:endParaRPr lang="vi-VN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01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8026" y="1373128"/>
            <a:ext cx="822464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cs typeface="Arial" panose="020B0604020202020204" pitchFamily="34" charset="0"/>
              </a:rPr>
              <a:t>Work in pairs. Discuss </a:t>
            </a:r>
            <a:r>
              <a:rPr lang="en-US" sz="2400" b="1" smtClean="0">
                <a:cs typeface="Arial" panose="020B0604020202020204" pitchFamily="34" charset="0"/>
              </a:rPr>
              <a:t>the following </a:t>
            </a:r>
            <a:r>
              <a:rPr lang="en-US" sz="2400" b="1">
                <a:cs typeface="Arial" panose="020B0604020202020204" pitchFamily="34" charset="0"/>
              </a:rPr>
              <a:t>questions.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0" name="Picture 4" descr="Investigating Authentic Questions — Learning in Hand with Tony Vin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69" y="2648719"/>
            <a:ext cx="3181700" cy="210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t="2401"/>
          <a:stretch/>
        </p:blipFill>
        <p:spPr>
          <a:xfrm>
            <a:off x="5183187" y="1860193"/>
            <a:ext cx="6372225" cy="435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6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5912" y="1306512"/>
            <a:ext cx="96990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text and choose the best option to complete the sentences.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C8D843B8-194E-466A-8F88-DCC68AC563DE}"/>
              </a:ext>
            </a:extLst>
          </p:cNvPr>
          <p:cNvSpPr txBox="1"/>
          <p:nvPr/>
        </p:nvSpPr>
        <p:spPr>
          <a:xfrm>
            <a:off x="487067" y="1991383"/>
            <a:ext cx="1144043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7941E"/>
                </a:solidFill>
              </a:rPr>
              <a:t>1. </a:t>
            </a:r>
            <a:r>
              <a:rPr lang="en-US" sz="2600" dirty="0"/>
              <a:t>Non-renewable sources are cheap and ______.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 </a:t>
            </a:r>
            <a:r>
              <a:rPr lang="en-US" sz="2600" dirty="0"/>
              <a:t>available  			</a:t>
            </a:r>
            <a:r>
              <a:rPr lang="en-US" sz="2600" b="1" dirty="0">
                <a:solidFill>
                  <a:srgbClr val="0FB7BD"/>
                </a:solidFill>
              </a:rPr>
              <a:t>B.</a:t>
            </a:r>
            <a:r>
              <a:rPr lang="en-US" sz="2600" dirty="0"/>
              <a:t> easy to use  	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expensive</a:t>
            </a:r>
          </a:p>
          <a:p>
            <a:endParaRPr lang="en-US" sz="2600" dirty="0"/>
          </a:p>
          <a:p>
            <a:r>
              <a:rPr lang="en-US" sz="2600" b="1" dirty="0">
                <a:solidFill>
                  <a:srgbClr val="F7941E"/>
                </a:solidFill>
              </a:rPr>
              <a:t>2. </a:t>
            </a:r>
            <a:r>
              <a:rPr lang="en-US" sz="2600" dirty="0"/>
              <a:t>______ come from the sun, wind or water.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 </a:t>
            </a:r>
            <a:r>
              <a:rPr lang="en-US" sz="2600" dirty="0"/>
              <a:t>Renewable sources	</a:t>
            </a:r>
            <a:r>
              <a:rPr lang="en-US" sz="2600" b="1" dirty="0">
                <a:solidFill>
                  <a:srgbClr val="0FB7BD"/>
                </a:solidFill>
              </a:rPr>
              <a:t>B.</a:t>
            </a:r>
            <a:r>
              <a:rPr lang="en-US" sz="2600" dirty="0"/>
              <a:t> All energy sources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Non-renewable sources</a:t>
            </a:r>
          </a:p>
          <a:p>
            <a:endParaRPr lang="en-US" sz="2600" dirty="0"/>
          </a:p>
          <a:p>
            <a:r>
              <a:rPr lang="en-US" sz="2600" b="1" dirty="0">
                <a:solidFill>
                  <a:srgbClr val="F7941E"/>
                </a:solidFill>
              </a:rPr>
              <a:t>3. </a:t>
            </a:r>
            <a:r>
              <a:rPr lang="en-US" sz="2600" dirty="0"/>
              <a:t>When energy comes from water, we call it ______.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</a:t>
            </a:r>
            <a:r>
              <a:rPr lang="en-US" sz="2600" dirty="0"/>
              <a:t> wind energy 		</a:t>
            </a:r>
            <a:r>
              <a:rPr lang="en-US" sz="2600" b="1" dirty="0">
                <a:solidFill>
                  <a:srgbClr val="0FB7BD"/>
                </a:solidFill>
              </a:rPr>
              <a:t>B.</a:t>
            </a:r>
            <a:r>
              <a:rPr lang="en-US" sz="2600" dirty="0"/>
              <a:t> solar energy	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hydro energy</a:t>
            </a:r>
          </a:p>
          <a:p>
            <a:endParaRPr lang="en-US" sz="2600" dirty="0"/>
          </a:p>
          <a:p>
            <a:r>
              <a:rPr lang="en-US" sz="2600" b="1" dirty="0">
                <a:solidFill>
                  <a:srgbClr val="F7941E"/>
                </a:solidFill>
              </a:rPr>
              <a:t>4. </a:t>
            </a:r>
            <a:r>
              <a:rPr lang="en-US" sz="2600" dirty="0"/>
              <a:t>Renewable energy sources are better for ______.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</a:t>
            </a:r>
            <a:r>
              <a:rPr lang="en-US" sz="2600" dirty="0"/>
              <a:t> the environment </a:t>
            </a:r>
            <a:r>
              <a:rPr lang="en-US" sz="2600"/>
              <a:t>	</a:t>
            </a:r>
            <a:r>
              <a:rPr lang="en-US" sz="2600" smtClean="0"/>
              <a:t>	</a:t>
            </a:r>
            <a:r>
              <a:rPr lang="en-US" sz="2600" b="1" smtClean="0">
                <a:solidFill>
                  <a:srgbClr val="0FB7BD"/>
                </a:solidFill>
              </a:rPr>
              <a:t>B</a:t>
            </a:r>
            <a:r>
              <a:rPr lang="en-US" sz="2600" b="1" dirty="0">
                <a:solidFill>
                  <a:srgbClr val="0FB7BD"/>
                </a:solidFill>
              </a:rPr>
              <a:t>.</a:t>
            </a:r>
            <a:r>
              <a:rPr lang="en-US" sz="2600" dirty="0"/>
              <a:t> our cars		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hydro energy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Hình Bầu dục 18">
            <a:extLst>
              <a:ext uri="{FF2B5EF4-FFF2-40B4-BE49-F238E27FC236}">
                <a16:creationId xmlns="" xmlns:a16="http://schemas.microsoft.com/office/drawing/2014/main" id="{37E1675D-3C80-1500-68E8-AA2C8F05C7E9}"/>
              </a:ext>
            </a:extLst>
          </p:cNvPr>
          <p:cNvSpPr/>
          <p:nvPr/>
        </p:nvSpPr>
        <p:spPr>
          <a:xfrm>
            <a:off x="4045973" y="2376534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Hình Bầu dục 19">
            <a:extLst>
              <a:ext uri="{FF2B5EF4-FFF2-40B4-BE49-F238E27FC236}">
                <a16:creationId xmlns="" xmlns:a16="http://schemas.microsoft.com/office/drawing/2014/main" id="{3B01DEF0-445F-DDBC-A247-B52C1278A657}"/>
              </a:ext>
            </a:extLst>
          </p:cNvPr>
          <p:cNvSpPr/>
          <p:nvPr/>
        </p:nvSpPr>
        <p:spPr>
          <a:xfrm>
            <a:off x="392888" y="3561399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Hình Bầu dục 20">
            <a:extLst>
              <a:ext uri="{FF2B5EF4-FFF2-40B4-BE49-F238E27FC236}">
                <a16:creationId xmlns="" xmlns:a16="http://schemas.microsoft.com/office/drawing/2014/main" id="{C8271485-B1C0-50D7-23B9-6809BC27651C}"/>
              </a:ext>
            </a:extLst>
          </p:cNvPr>
          <p:cNvSpPr/>
          <p:nvPr/>
        </p:nvSpPr>
        <p:spPr>
          <a:xfrm>
            <a:off x="7712937" y="4765358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Hình Bầu dục 21">
            <a:extLst>
              <a:ext uri="{FF2B5EF4-FFF2-40B4-BE49-F238E27FC236}">
                <a16:creationId xmlns="" xmlns:a16="http://schemas.microsoft.com/office/drawing/2014/main" id="{54765853-94BC-C670-CA08-9314B46CF979}"/>
              </a:ext>
            </a:extLst>
          </p:cNvPr>
          <p:cNvSpPr/>
          <p:nvPr/>
        </p:nvSpPr>
        <p:spPr>
          <a:xfrm>
            <a:off x="392657" y="5974695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026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20421" y="1647012"/>
            <a:ext cx="3533549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32" y="1280705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73192" y="1734224"/>
            <a:ext cx="2665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5756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9601" y="237708"/>
            <a:ext cx="135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="" xmlns:a16="http://schemas.microsoft.com/office/drawing/2014/main" id="{CF8C3CC8-7C3F-8371-1296-7E273D1AA2BB}"/>
              </a:ext>
            </a:extLst>
          </p:cNvPr>
          <p:cNvSpPr txBox="1"/>
          <p:nvPr/>
        </p:nvSpPr>
        <p:spPr>
          <a:xfrm>
            <a:off x="3372566" y="262402"/>
            <a:ext cx="6942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="" xmlns:a16="http://schemas.microsoft.com/office/drawing/2014/main" id="{2E6E7A36-C330-BABC-4111-C5140F885817}"/>
              </a:ext>
            </a:extLst>
          </p:cNvPr>
          <p:cNvSpPr txBox="1"/>
          <p:nvPr/>
        </p:nvSpPr>
        <p:spPr>
          <a:xfrm>
            <a:off x="2084305" y="231565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="" xmlns:a16="http://schemas.microsoft.com/office/drawing/2014/main" id="{EC0E7E2B-8ED0-424A-D17B-ABD7E04776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05" y="2369564"/>
            <a:ext cx="4273779" cy="437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5912" y="1306512"/>
            <a:ext cx="1072937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text again and answer </a:t>
            </a:r>
            <a:r>
              <a:rPr lang="en-US" sz="2400" b="1">
                <a:cs typeface="Arial" panose="020B0604020202020204" pitchFamily="34" charset="0"/>
              </a:rPr>
              <a:t>the </a:t>
            </a:r>
            <a:r>
              <a:rPr lang="en-US" sz="2400" b="1" smtClean="0">
                <a:cs typeface="Arial" panose="020B0604020202020204" pitchFamily="34" charset="0"/>
              </a:rPr>
              <a:t>questions.</a:t>
            </a:r>
            <a:endParaRPr lang="en-US" sz="2400" b="1" dirty="0"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882983" y="2016783"/>
            <a:ext cx="937861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How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many energy sources are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there? What are they?</a:t>
            </a:r>
          </a:p>
          <a:p>
            <a:pPr>
              <a:lnSpc>
                <a:spcPct val="150000"/>
              </a:lnSpc>
            </a:pP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do non-renewable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sources include? 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are the advantages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of renewable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energy?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will we rely more on in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the future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3783" y="2663554"/>
            <a:ext cx="81532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There are two. They are non-renewable and renewable.</a:t>
            </a:r>
            <a:endParaRPr lang="en-GB" sz="2600">
              <a:solidFill>
                <a:srgbClr val="00A9A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6483" y="3773797"/>
            <a:ext cx="59623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They include coal, oil and natural gas.</a:t>
            </a:r>
            <a:endParaRPr lang="en-GB" sz="2600">
              <a:solidFill>
                <a:srgbClr val="00A9A5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9983" y="4858640"/>
            <a:ext cx="56067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It’s available, clean, and safe to use.</a:t>
            </a:r>
            <a:endParaRPr lang="en-GB" sz="2600">
              <a:solidFill>
                <a:srgbClr val="00A9A5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7282" y="5968883"/>
            <a:ext cx="85023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We will rely more on renewable energy sources in the future.</a:t>
            </a:r>
            <a:endParaRPr lang="en-GB" sz="260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6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3" y="3970474"/>
            <a:ext cx="1883767" cy="64613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Discuss the questions.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7393" y="3675150"/>
            <a:ext cx="5929778" cy="132098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Work in groups. Discuss and put the following words or phrases in the appropriate columns.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Work in pairs. Ask and answer questions about the advantages and disadvantages of different energy sources.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9918" y="2700706"/>
            <a:ext cx="1318045" cy="126976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</p:spTree>
    <p:extLst>
      <p:ext uri="{BB962C8B-B14F-4D97-AF65-F5344CB8AC3E}">
        <p14:creationId xmlns:p14="http://schemas.microsoft.com/office/powerpoint/2010/main" val="341493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5912" y="1192212"/>
            <a:ext cx="1072937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groups. Discuss and put the following words or phrases in the appropriate columns.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2A6B74CB-9C82-8D4E-96D9-59AE48B72DB8}"/>
              </a:ext>
            </a:extLst>
          </p:cNvPr>
          <p:cNvSpPr/>
          <p:nvPr/>
        </p:nvSpPr>
        <p:spPr>
          <a:xfrm>
            <a:off x="1095912" y="2132115"/>
            <a:ext cx="9832482" cy="79767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run out	limited		easy to use </a:t>
            </a:r>
            <a:r>
              <a:rPr lang="en-US" sz="2400" dirty="0" smtClean="0"/>
              <a:t>		cheap</a:t>
            </a:r>
            <a:r>
              <a:rPr lang="en-US" sz="2400" dirty="0"/>
              <a:t>		</a:t>
            </a:r>
            <a:r>
              <a:rPr lang="en-US" sz="2400" dirty="0" smtClean="0"/>
              <a:t>expensive</a:t>
            </a:r>
          </a:p>
          <a:p>
            <a:r>
              <a:rPr lang="en-US" sz="2400" dirty="0" smtClean="0"/>
              <a:t>available	safe </a:t>
            </a:r>
            <a:r>
              <a:rPr lang="en-US" sz="2400" dirty="0"/>
              <a:t>to use	good for the environment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311494"/>
              </p:ext>
            </p:extLst>
          </p:nvPr>
        </p:nvGraphicFramePr>
        <p:xfrm>
          <a:off x="1948153" y="3278716"/>
          <a:ext cx="8128000" cy="323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="" xmlns:a16="http://schemas.microsoft.com/office/drawing/2014/main" val="1551162020"/>
                    </a:ext>
                  </a:extLst>
                </a:gridCol>
                <a:gridCol w="4064000">
                  <a:extLst>
                    <a:ext uri="{9D8B030D-6E8A-4147-A177-3AD203B41FA5}">
                      <a16:colId xmlns="" xmlns:a16="http://schemas.microsoft.com/office/drawing/2014/main" val="2553109697"/>
                    </a:ext>
                  </a:extLst>
                </a:gridCol>
              </a:tblGrid>
              <a:tr h="613834">
                <a:tc>
                  <a:txBody>
                    <a:bodyPr/>
                    <a:lstStyle/>
                    <a:p>
                      <a:pPr algn="ctr"/>
                      <a:r>
                        <a:rPr lang="en-GB" sz="2400" smtClean="0"/>
                        <a:t>Advantages</a:t>
                      </a:r>
                      <a:endParaRPr lang="en-GB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smtClean="0"/>
                        <a:t>Disadvantages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56594116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0111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2465376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16504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6658617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725843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11900" y="3971925"/>
            <a:ext cx="9573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run out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53415" y="3971925"/>
            <a:ext cx="1346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easy to use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53415" y="4520911"/>
            <a:ext cx="814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/>
              <a:t>cheap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40102" y="5065244"/>
            <a:ext cx="1103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available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40101" y="5561542"/>
            <a:ext cx="1305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safe to use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40100" y="6037263"/>
            <a:ext cx="286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good for the environment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11900" y="4477748"/>
            <a:ext cx="914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limited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11899" y="5026734"/>
            <a:ext cx="121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expensive</a:t>
            </a:r>
          </a:p>
        </p:txBody>
      </p:sp>
    </p:spTree>
    <p:extLst>
      <p:ext uri="{BB962C8B-B14F-4D97-AF65-F5344CB8AC3E}">
        <p14:creationId xmlns:p14="http://schemas.microsoft.com/office/powerpoint/2010/main" val="244888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8136" y="1238285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pairs. Ask and answer questions about the advantages and disadvantages of different energy sources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35787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25523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="" xmlns:a16="http://schemas.microsoft.com/office/drawing/2014/main" id="{236B7F79-94EB-5E29-65A1-C4FBB2998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442" y="2207941"/>
            <a:ext cx="5227878" cy="46500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00" y="2529621"/>
            <a:ext cx="6458468" cy="297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3" y="3970474"/>
            <a:ext cx="1883767" cy="64613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</a:t>
            </a:r>
            <a:r>
              <a:rPr lang="en-US" dirty="0" smtClean="0">
                <a:solidFill>
                  <a:schemeClr val="tx1"/>
                </a:solidFill>
              </a:rPr>
              <a:t>Discuss the 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7393" y="3620832"/>
            <a:ext cx="5929778" cy="132098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Work in groups. Discuss and put the following words or phrases in the appropriate columns.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Work in pairs. Ask and answer questions about the advantages and disadvantages of different energy sources.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9918" y="2700706"/>
            <a:ext cx="1318045" cy="126976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51800" y="4293540"/>
            <a:ext cx="1174156" cy="95734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684072" y="5250882"/>
            <a:ext cx="1883767" cy="64211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94317" y="5208033"/>
            <a:ext cx="5918517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18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189" y="132076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14288082"/>
              </p:ext>
            </p:extLst>
          </p:nvPr>
        </p:nvGraphicFramePr>
        <p:xfrm>
          <a:off x="2471649" y="1999826"/>
          <a:ext cx="7522095" cy="444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189" y="132076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6018" y="2253399"/>
            <a:ext cx="88724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/>
              <a:t>Do exercises in the workbook</a:t>
            </a:r>
            <a:r>
              <a:rPr lang="en-US" sz="280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Prepare </a:t>
            </a:r>
            <a:r>
              <a:rPr lang="en-US" sz="2800" dirty="0"/>
              <a:t>for the next lesson: </a:t>
            </a:r>
            <a:r>
              <a:rPr lang="en-US" sz="2800" b="1" dirty="0">
                <a:solidFill>
                  <a:schemeClr val="accent2"/>
                </a:solidFill>
              </a:rPr>
              <a:t>Skills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307" y="2963671"/>
            <a:ext cx="3568293" cy="35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1600" b="1" dirty="0">
                <a:latin typeface="Calibri" panose="020F0502020204030204" pitchFamily="34" charset="0"/>
              </a:rPr>
              <a:t>Website: </a:t>
            </a:r>
            <a:r>
              <a:rPr lang="en-GB" sz="1600" b="1" i="1" dirty="0">
                <a:latin typeface="Calibri" panose="020F0502020204030204" pitchFamily="34" charset="0"/>
              </a:rPr>
              <a:t>sachmem.vn</a:t>
            </a:r>
            <a:endParaRPr lang="en-GB" sz="1600" dirty="0"/>
          </a:p>
          <a:p>
            <a:pPr algn="ctr"/>
            <a:r>
              <a:rPr lang="en-GB" sz="1600" b="1" dirty="0" err="1">
                <a:latin typeface="Calibri" panose="020F0502020204030204" pitchFamily="34" charset="0"/>
              </a:rPr>
              <a:t>Fanpage</a:t>
            </a:r>
            <a:r>
              <a:rPr lang="en-GB" sz="1600" b="1" dirty="0">
                <a:latin typeface="Calibri" panose="020F0502020204030204" pitchFamily="34" charset="0"/>
              </a:rPr>
              <a:t>: </a:t>
            </a:r>
            <a:r>
              <a:rPr lang="en-GB" sz="1600" b="1" i="1" dirty="0">
                <a:latin typeface="Calibri" panose="020F0502020204030204" pitchFamily="34" charset="0"/>
              </a:rPr>
              <a:t>facebook.com/sachmem.vn/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43395" y="2171130"/>
            <a:ext cx="949522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+ Reading: </a:t>
            </a:r>
            <a:r>
              <a:rPr lang="en-US" sz="2800" dirty="0" smtClean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read </a:t>
            </a: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for specific information about renewable and non-renewable sources of </a:t>
            </a:r>
            <a:r>
              <a:rPr lang="en-US" sz="2800" dirty="0" smtClean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energy</a:t>
            </a:r>
            <a:endParaRPr lang="en-US" sz="28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+ </a:t>
            </a:r>
            <a:r>
              <a:rPr lang="en-US" sz="2800" dirty="0" smtClean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Speaking: talk </a:t>
            </a: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about advantages and disadvantages of different sources of energy 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3" y="3970474"/>
            <a:ext cx="1883767" cy="64613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</a:t>
            </a:r>
            <a:r>
              <a:rPr lang="en-US" dirty="0" smtClean="0">
                <a:solidFill>
                  <a:schemeClr val="tx1"/>
                </a:solidFill>
              </a:rPr>
              <a:t>Discuss the 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7393" y="3620832"/>
            <a:ext cx="5929778" cy="132098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Work in groups. Discuss and put the following words or phrases in the appropriate columns.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Work in pairs. Ask and answer questions about the advantages and disadvantages of different energy sources.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9918" y="2700706"/>
            <a:ext cx="1318045" cy="126976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51800" y="4293540"/>
            <a:ext cx="1174156" cy="95734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684072" y="5250882"/>
            <a:ext cx="1883767" cy="64211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94317" y="5208033"/>
            <a:ext cx="5918517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22" name="Picture 2" descr="🙋🏻‍♂️ Man Raising Hand: Light Skin Tone Emoj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2" y="3466003"/>
            <a:ext cx="1796996" cy="179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Person raising hand emoji clipart. Free download transparent .PNG |  Creazil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22" y="3124139"/>
            <a:ext cx="2138860" cy="213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5559032" y="2692911"/>
            <a:ext cx="55190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To introduce the topic </a:t>
            </a:r>
            <a:r>
              <a:rPr lang="en-GB" sz="2800"/>
              <a:t>of </a:t>
            </a:r>
            <a:r>
              <a:rPr lang="en-GB" sz="2800" smtClean="0"/>
              <a:t>reading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3151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343A4CE-EFAC-4382-BD8E-80BC4D376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2" y="1285545"/>
            <a:ext cx="4344352" cy="4344352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499DA75-A5CC-4E7F-AE78-A6DB5E51E497}"/>
              </a:ext>
            </a:extLst>
          </p:cNvPr>
          <p:cNvSpPr txBox="1"/>
          <p:nvPr/>
        </p:nvSpPr>
        <p:spPr>
          <a:xfrm>
            <a:off x="5007924" y="2327053"/>
            <a:ext cx="60936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</a:t>
            </a:r>
            <a:r>
              <a:rPr lang="en-US" sz="4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 </a:t>
            </a:r>
            <a:r>
              <a:rPr lang="en-US" sz="40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</a:t>
            </a:r>
            <a:r>
              <a:rPr lang="en-US" sz="4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 W </a:t>
            </a:r>
            <a:r>
              <a:rPr lang="en-US" sz="40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en-US" sz="4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 L E</a:t>
            </a:r>
            <a:endParaRPr lang="en-US" sz="4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286500" y="2938463"/>
            <a:ext cx="278606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86550" y="2938463"/>
            <a:ext cx="247650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50881" y="2938463"/>
            <a:ext cx="328613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489031" y="2938463"/>
            <a:ext cx="257175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58125" y="2938463"/>
            <a:ext cx="466725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434388" y="2938463"/>
            <a:ext cx="309562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851107" y="2938463"/>
            <a:ext cx="288131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244013" y="2938463"/>
            <a:ext cx="223837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584532" y="2938463"/>
            <a:ext cx="254793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Discuss the questions.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="" xmlns:a16="http://schemas.microsoft.com/office/drawing/2014/main" id="{FEB2E8F9-C47C-4381-8DA8-A97A34C83958}"/>
              </a:ext>
            </a:extLst>
          </p:cNvPr>
          <p:cNvSpPr/>
          <p:nvPr/>
        </p:nvSpPr>
        <p:spPr>
          <a:xfrm>
            <a:off x="5732393" y="4007075"/>
            <a:ext cx="5827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To provide students with some lexical items before reading the text.</a:t>
            </a:r>
            <a:endParaRPr lang="en-US" sz="2800" dirty="0"/>
          </a:p>
        </p:txBody>
      </p:sp>
      <p:pic>
        <p:nvPicPr>
          <p:cNvPr id="31" name="Picture 2" descr="Vocabulary Growth From 18 to 24 Months of Age in Children With and Without  Repaired Cleft Palate | Journal of Speech, Language, and Hearing Research">
            <a:extLst>
              <a:ext uri="{FF2B5EF4-FFF2-40B4-BE49-F238E27FC236}">
                <a16:creationId xmlns="" xmlns:a16="http://schemas.microsoft.com/office/drawing/2014/main" id="{E1E6FED2-B046-4B05-949D-C0160CED7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12" y="3871989"/>
            <a:ext cx="5048446" cy="252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97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produce</a:t>
            </a:r>
            <a:r>
              <a:rPr lang="en-US" sz="4800" b="1" dirty="0">
                <a:solidFill>
                  <a:srgbClr val="F7941E"/>
                </a:solidFill>
              </a:rPr>
              <a:t> (v)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5072" y="466090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sản xuất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826615" y="3379984"/>
            <a:ext cx="2287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prəˈdjuːs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F8C6804-4845-40D6-E813-1AC605140F2E}"/>
              </a:ext>
            </a:extLst>
          </p:cNvPr>
          <p:cNvSpPr txBox="1"/>
          <p:nvPr/>
        </p:nvSpPr>
        <p:spPr>
          <a:xfrm>
            <a:off x="5718195" y="2260249"/>
            <a:ext cx="62103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make things</a:t>
            </a:r>
            <a:r>
              <a:rPr lang="vi-VN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sz="3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mostly</a:t>
            </a:r>
            <a:r>
              <a:rPr lang="vi-VN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vi-VN" sz="3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large</a:t>
            </a:r>
            <a:r>
              <a:rPr lang="vi-VN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quantity</a:t>
            </a:r>
            <a:endParaRPr lang="vi-VN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200" i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vi-VN" sz="32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Examples</a:t>
            </a:r>
            <a:r>
              <a:rPr lang="vi-VN" sz="32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vi-VN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Companies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produce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many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toys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children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before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Christmas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vi-VN" sz="3600" dirty="0">
              <a:solidFill>
                <a:srgbClr val="0FB7B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87693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>
                <a:solidFill>
                  <a:srgbClr val="F7941E"/>
                </a:solidFill>
              </a:rPr>
              <a:t>limited</a:t>
            </a:r>
            <a:r>
              <a:rPr lang="en-US" sz="4800" b="1">
                <a:solidFill>
                  <a:srgbClr val="F7941E"/>
                </a:solidFill>
              </a:rPr>
              <a:t> (</a:t>
            </a:r>
            <a:r>
              <a:rPr lang="en-US" sz="4800" b="1" smtClean="0">
                <a:solidFill>
                  <a:srgbClr val="F7941E"/>
                </a:solidFill>
              </a:rPr>
              <a:t>adj)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6972" y="4858884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bị hạn chế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847826" y="3621423"/>
            <a:ext cx="2169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0FB7BD"/>
                </a:solidFill>
              </a:rPr>
              <a:t> /ˈlɪmɪtɪd/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="" xmlns:a16="http://schemas.microsoft.com/office/drawing/2014/main" id="{4F8C6804-4845-40D6-E813-1AC605140F2E}"/>
              </a:ext>
            </a:extLst>
          </p:cNvPr>
          <p:cNvSpPr txBox="1"/>
          <p:nvPr/>
        </p:nvSpPr>
        <p:spPr>
          <a:xfrm>
            <a:off x="5553094" y="2374928"/>
            <a:ext cx="647380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not very great in amount or extent</a:t>
            </a:r>
            <a:endParaRPr lang="vi-VN" sz="32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3200" i="1" smtClean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vi-VN" sz="3200" i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Examples</a:t>
            </a:r>
            <a:r>
              <a:rPr lang="vi-VN" sz="32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vi-VN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Coal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limited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vi-VN" sz="3600" dirty="0">
              <a:solidFill>
                <a:srgbClr val="0FB7B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067" y="208435"/>
            <a:ext cx="676817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– VOCABULARY 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3355</TotalTime>
  <Words>911</Words>
  <Application>Microsoft Office PowerPoint</Application>
  <PresentationFormat>Custom</PresentationFormat>
  <Paragraphs>221</Paragraphs>
  <Slides>27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161</cp:revision>
  <dcterms:created xsi:type="dcterms:W3CDTF">2020-12-09T02:04:09Z</dcterms:created>
  <dcterms:modified xsi:type="dcterms:W3CDTF">2023-03-27T10:25:59Z</dcterms:modified>
</cp:coreProperties>
</file>