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50"/>
  </p:notesMasterIdLst>
  <p:sldIdLst>
    <p:sldId id="256" r:id="rId2"/>
    <p:sldId id="259" r:id="rId3"/>
    <p:sldId id="258" r:id="rId4"/>
    <p:sldId id="374" r:id="rId5"/>
    <p:sldId id="257" r:id="rId6"/>
    <p:sldId id="265" r:id="rId7"/>
    <p:sldId id="263" r:id="rId8"/>
    <p:sldId id="264" r:id="rId9"/>
    <p:sldId id="273" r:id="rId10"/>
    <p:sldId id="375" r:id="rId11"/>
    <p:sldId id="272" r:id="rId12"/>
    <p:sldId id="271" r:id="rId13"/>
    <p:sldId id="262" r:id="rId14"/>
    <p:sldId id="270" r:id="rId15"/>
    <p:sldId id="333" r:id="rId16"/>
    <p:sldId id="274" r:id="rId17"/>
    <p:sldId id="266" r:id="rId18"/>
    <p:sldId id="261" r:id="rId19"/>
    <p:sldId id="260" r:id="rId20"/>
    <p:sldId id="268" r:id="rId21"/>
    <p:sldId id="275" r:id="rId22"/>
    <p:sldId id="278" r:id="rId23"/>
    <p:sldId id="376" r:id="rId24"/>
    <p:sldId id="377" r:id="rId25"/>
    <p:sldId id="362" r:id="rId26"/>
    <p:sldId id="282" r:id="rId27"/>
    <p:sldId id="328" r:id="rId28"/>
    <p:sldId id="276" r:id="rId29"/>
    <p:sldId id="357" r:id="rId30"/>
    <p:sldId id="363" r:id="rId31"/>
    <p:sldId id="364" r:id="rId32"/>
    <p:sldId id="361" r:id="rId33"/>
    <p:sldId id="367" r:id="rId34"/>
    <p:sldId id="371" r:id="rId35"/>
    <p:sldId id="365" r:id="rId36"/>
    <p:sldId id="378" r:id="rId37"/>
    <p:sldId id="359" r:id="rId38"/>
    <p:sldId id="366" r:id="rId39"/>
    <p:sldId id="369" r:id="rId40"/>
    <p:sldId id="281" r:id="rId41"/>
    <p:sldId id="279" r:id="rId42"/>
    <p:sldId id="370" r:id="rId43"/>
    <p:sldId id="379" r:id="rId44"/>
    <p:sldId id="380" r:id="rId45"/>
    <p:sldId id="381" r:id="rId46"/>
    <p:sldId id="382" r:id="rId47"/>
    <p:sldId id="293" r:id="rId48"/>
    <p:sldId id="290" r:id="rId49"/>
  </p:sldIdLst>
  <p:sldSz cx="9144000" cy="5143500" type="screen16x9"/>
  <p:notesSz cx="6858000" cy="9144000"/>
  <p:embeddedFontLst>
    <p:embeddedFont>
      <p:font typeface="Chewy" panose="020B0604020202020204" charset="0"/>
      <p:regular r:id="rId51"/>
    </p:embeddedFont>
    <p:embeddedFont>
      <p:font typeface="Bebas Neue" panose="020B0604020202020204" charset="0"/>
      <p:regular r:id="rId52"/>
    </p:embeddedFont>
    <p:embeddedFont>
      <p:font typeface="Hind" panose="020B0604020202020204" charset="0"/>
      <p:regular r:id="rId53"/>
      <p:bold r:id="rId54"/>
    </p:embeddedFont>
    <p:embeddedFont>
      <p:font typeface="Nunito Light" panose="020B0604020202020204" charset="0"/>
      <p:regular r:id="rId55"/>
      <p:italic r:id="rId56"/>
    </p:embeddedFont>
    <p:embeddedFont>
      <p:font typeface="Cambria Math" panose="02040503050406030204" pitchFamily="18" charset="0"/>
      <p:regular r:id="rId57"/>
    </p:embeddedFont>
    <p:embeddedFont>
      <p:font typeface="PT Sans" panose="020B0604020202020204" charset="0"/>
      <p:regular r:id="rId58"/>
      <p:bold r:id="rId59"/>
      <p:italic r:id="rId60"/>
      <p:boldItalic r:id="rId61"/>
    </p:embeddedFont>
    <p:embeddedFont>
      <p:font typeface="Roboto Condensed Light" panose="020B0604020202020204" charset="0"/>
      <p:regular r:id="rId62"/>
      <p:italic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8079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158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3082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30530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065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3218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4768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3617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dụ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237720" y="1615054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072">
            <a:off x="2285091" y="2119054"/>
            <a:ext cx="559653" cy="6860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5322" y="1530955"/>
            <a:ext cx="4971233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CP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000" y="2106669"/>
            <a:ext cx="3092871" cy="253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0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1903" y="1021572"/>
            <a:ext cx="6680991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B,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1903" y="3745480"/>
            <a:ext cx="5786337" cy="888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8" y="3372010"/>
            <a:ext cx="655475" cy="7457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08" y="2014081"/>
            <a:ext cx="2260052" cy="170485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474788" y="1292181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Nhận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4002" y="1906771"/>
            <a:ext cx="593017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466;p36"/>
          <p:cNvSpPr/>
          <p:nvPr/>
        </p:nvSpPr>
        <p:spPr>
          <a:xfrm>
            <a:off x="1690424" y="298453"/>
            <a:ext cx="5830338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1921203" y="353873"/>
            <a:ext cx="5542854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vi-VN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chất ba đường cao 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98072" y="1123983"/>
            <a:ext cx="784785" cy="600900"/>
            <a:chOff x="1483578" y="1606678"/>
            <a:chExt cx="784785" cy="600900"/>
          </a:xfrm>
        </p:grpSpPr>
        <p:sp>
          <p:nvSpPr>
            <p:cNvPr id="16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HĐ2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746" y="1257837"/>
            <a:ext cx="4349668" cy="446837"/>
            <a:chOff x="2351574" y="2130825"/>
            <a:chExt cx="4349668" cy="446837"/>
          </a:xfrm>
        </p:grpSpPr>
        <p:sp>
          <p:nvSpPr>
            <p:cNvPr id="19" name="Rectangle 18"/>
            <p:cNvSpPr/>
            <p:nvPr/>
          </p:nvSpPr>
          <p:spPr>
            <a:xfrm>
              <a:off x="2977146" y="2169578"/>
              <a:ext cx="37240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𝐶𝑃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137),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042" y="1778867"/>
                <a:ext cx="5514652" cy="1477328"/>
              </a:xfrm>
              <a:prstGeom prst="rect">
                <a:avLst/>
              </a:prstGeom>
              <a:blipFill>
                <a:blip r:embed="rId4"/>
                <a:stretch>
                  <a:fillRect l="-1105" r="-1105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56" y="2066362"/>
            <a:ext cx="2409055" cy="21923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63042" y="3730693"/>
            <a:ext cx="413252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BN, CP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5472">
            <a:off x="3546121" y="3306434"/>
            <a:ext cx="402641" cy="458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586569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04174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ĐỊNH LÍ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360" y="1347603"/>
            <a:ext cx="63862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1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1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1258" y="2409432"/>
            <a:ext cx="63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8" grpId="0" animBg="1"/>
      <p:bldP spid="3940" grpId="0" build="p"/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Cho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870030"/>
                <a:ext cx="7302673" cy="1477328"/>
              </a:xfrm>
              <a:prstGeom prst="rect">
                <a:avLst/>
              </a:prstGeom>
              <a:blipFill>
                <a:blip r:embed="rId3"/>
                <a:stretch>
                  <a:fillRect l="-835" r="-91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238816" y="891124"/>
            <a:ext cx="1258319" cy="519635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FFFFFF"/>
                </a:solidFill>
              </a:rPr>
              <a:t>Ví</a:t>
            </a:r>
            <a:r>
              <a:rPr lang="en-US" sz="1800" b="1" dirty="0" smtClean="0">
                <a:solidFill>
                  <a:srgbClr val="FFFFFF"/>
                </a:solidFill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</a:rPr>
              <a:t>dụ</a:t>
            </a:r>
            <a:r>
              <a:rPr lang="en-US" sz="1800" b="1" dirty="0" smtClean="0">
                <a:solidFill>
                  <a:srgbClr val="FFFFFF"/>
                </a:solidFill>
              </a:rPr>
              <a:t> 3:</a:t>
            </a:r>
            <a:endParaRPr sz="18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37198" y="2347358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𝐵𝑁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816" y="2754556"/>
                <a:ext cx="6671807" cy="1938992"/>
              </a:xfrm>
              <a:prstGeom prst="rect">
                <a:avLst/>
              </a:prstGeom>
              <a:blipFill>
                <a:blip r:embed="rId4"/>
                <a:stretch>
                  <a:fillRect l="-913" r="-9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2911318" y="480425"/>
            <a:ext cx="315697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2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0845" y="1196064"/>
            <a:ext cx="7475082" cy="9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636270" algn="l"/>
              </a:tabLs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G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427267" y="2263613"/>
            <a:ext cx="934948" cy="50520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" y="2541205"/>
            <a:ext cx="2548662" cy="2315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5" y="2863314"/>
                <a:ext cx="4875867" cy="1954509"/>
              </a:xfrm>
              <a:prstGeom prst="rect">
                <a:avLst/>
              </a:prstGeom>
              <a:blipFill>
                <a:blip r:embed="rId4"/>
                <a:stretch>
                  <a:fillRect l="-625" r="-750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26905" y="574157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Do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= CM.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∆BCM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 = BC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𝐵𝐴𝑀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𝐵𝐶𝑀</m:t>
                          </m:r>
                        </m:e>
                      </m:acc>
                    </m:oMath>
                  </m:oMathPara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CM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18" y="1046646"/>
                <a:ext cx="5779859" cy="3370538"/>
              </a:xfrm>
              <a:prstGeom prst="rect">
                <a:avLst/>
              </a:prstGeom>
              <a:blipFill>
                <a:blip r:embed="rId3"/>
                <a:stretch>
                  <a:fillRect l="-527" r="-7489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/>
          <p:cNvSpPr/>
          <p:nvPr/>
        </p:nvSpPr>
        <p:spPr>
          <a:xfrm>
            <a:off x="5209953" y="2006009"/>
            <a:ext cx="368596" cy="14034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77786" y="2224773"/>
            <a:ext cx="2803010" cy="965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∆BAM = ∆BCM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ctr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- g - 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0696" y="1533534"/>
            <a:ext cx="56458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4035076" y="815279"/>
            <a:ext cx="1017142" cy="472489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3701907" y="545873"/>
            <a:ext cx="1522223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3864940" y="545873"/>
            <a:ext cx="1224511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latin typeface="+mn-lt"/>
              </a:rPr>
              <a:t>Ví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err="1" smtClean="0">
                <a:latin typeface="+mn-lt"/>
              </a:rPr>
              <a:t>dụ</a:t>
            </a:r>
            <a:r>
              <a:rPr lang="en-US" sz="2400" b="1" dirty="0" smtClean="0">
                <a:latin typeface="+mn-lt"/>
              </a:rPr>
              <a:t> 4</a:t>
            </a:r>
            <a:endParaRPr sz="24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𝐻𝐴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138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081" y="1245993"/>
                <a:ext cx="6778251" cy="1015663"/>
              </a:xfrm>
              <a:prstGeom prst="rect">
                <a:avLst/>
              </a:prstGeom>
              <a:blipFill>
                <a:blip r:embed="rId3"/>
                <a:stretch>
                  <a:fillRect l="-899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59" y="2360876"/>
            <a:ext cx="1888720" cy="17848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𝐻𝐵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29" y="2668444"/>
                <a:ext cx="4465674" cy="1477328"/>
              </a:xfrm>
              <a:prstGeom prst="rect">
                <a:avLst/>
              </a:prstGeom>
              <a:blipFill>
                <a:blip r:embed="rId5"/>
                <a:stretch>
                  <a:fillRect l="-1501" r="-1228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395329" y="2247535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" y="783092"/>
            <a:ext cx="542747" cy="7359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0294" y="1637329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ABC. Gọi M, N, P lần lượt là hình chiếu của A, B, C trên các đường thẳng BC, CA, AB (Hình 132</a:t>
            </a:r>
            <a:r>
              <a:rPr lang="nl-N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vi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có nhận xét gì về ba đường thẳng AM, BN, CP?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2" y="3951161"/>
            <a:ext cx="791116" cy="7248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15" y="1614112"/>
            <a:ext cx="2733516" cy="2709295"/>
          </a:xfrm>
          <a:prstGeom prst="rect">
            <a:avLst/>
          </a:prstGeom>
        </p:spPr>
      </p:pic>
      <p:sp>
        <p:nvSpPr>
          <p:cNvPr id="8" name="Google Shape;3466;p36"/>
          <p:cNvSpPr/>
          <p:nvPr/>
        </p:nvSpPr>
        <p:spPr>
          <a:xfrm>
            <a:off x="3132815" y="550156"/>
            <a:ext cx="2695492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412029" y="622006"/>
            <a:ext cx="2138901" cy="4572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KHỞI ĐỘNG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vơi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35" y="1314635"/>
                <a:ext cx="6622730" cy="2862322"/>
              </a:xfrm>
              <a:prstGeom prst="rect">
                <a:avLst/>
              </a:prstGeom>
              <a:blipFill>
                <a:blip r:embed="rId3"/>
                <a:stretch>
                  <a:fillRect l="-921" r="-1013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111255" y="98022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DFDFDF">
                    <a:lumMod val="10000"/>
                  </a:srgbClr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DFDFDF">
                  <a:lumMod val="10000"/>
                </a:srgb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730" y="2723170"/>
            <a:ext cx="2198916" cy="1997488"/>
          </a:xfrm>
          <a:prstGeom prst="rect">
            <a:avLst/>
          </a:prstGeom>
        </p:spPr>
      </p:pic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056" y="484632"/>
            <a:ext cx="7717500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171" y="1182197"/>
            <a:ext cx="7596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9700" y="2271092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u="sng" dirty="0" err="1" smtClean="0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a typeface="+mn-ea"/>
                <a:cs typeface="+mn-cs"/>
              </a:rPr>
              <a:t>:</a:t>
            </a:r>
            <a:endParaRPr lang="en-US" sz="2000" b="1" u="sng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84988" y="2744434"/>
            <a:ext cx="5484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hay CN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BM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41402" y="815478"/>
            <a:ext cx="7544141" cy="39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BM,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 = BC (1).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CN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= CB (2).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= BC = CA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b="1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H.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phát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biểu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8" y="1291394"/>
                <a:ext cx="7361274" cy="960006"/>
              </a:xfrm>
              <a:prstGeom prst="rect">
                <a:avLst/>
              </a:prstGeom>
              <a:blipFill>
                <a:blip r:embed="rId3"/>
                <a:stretch>
                  <a:fillRect l="-414" r="-41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B. 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20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D. CH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trực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050" y="2251400"/>
                <a:ext cx="4572000" cy="2460417"/>
              </a:xfrm>
              <a:prstGeom prst="rect">
                <a:avLst/>
              </a:prstGeom>
              <a:blipFill>
                <a:blip r:embed="rId4"/>
                <a:stretch>
                  <a:fillRect l="-667" b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700670" y="3664688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2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211" y="2200737"/>
            <a:ext cx="49268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A. AM⊥BC 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B. AM là đường trung trực của BC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C. AM là đường phân giác của góc BAC</a:t>
            </a:r>
          </a:p>
          <a:p>
            <a:pPr marL="30480" marR="30480" lvl="0" algn="just">
              <a:lnSpc>
                <a:spcPct val="200000"/>
              </a:lnSpc>
            </a:pP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D. Cả A, B, C đều đúng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281" y="1291394"/>
            <a:ext cx="7539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vi-VN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Câu 2. </a:t>
            </a:r>
            <a:r>
              <a:rPr lang="vi-VN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giác ABC cân tại A có AM là đường trung tuyến của tam giác ABC. Khi đó</a:t>
            </a:r>
            <a:r>
              <a:rPr lang="vi-VN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vi-VN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6859" y="4238852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75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5" name="Google Shape;4015;p52"/>
          <p:cNvGrpSpPr/>
          <p:nvPr/>
        </p:nvGrpSpPr>
        <p:grpSpPr>
          <a:xfrm>
            <a:off x="8129920" y="3947808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1325440" y="1534942"/>
            <a:ext cx="319156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289319" y="4233430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222" y="1181834"/>
            <a:ext cx="2810540" cy="1646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2348" y="2778221"/>
            <a:ext cx="57593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AC, BD, EK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AEB.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6901" y="1309473"/>
            <a:ext cx="7530552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AE.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6800" y="2516297"/>
            <a:ext cx="4572000" cy="14260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74603" y="3432444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3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smtClean="0">
                <a:solidFill>
                  <a:schemeClr val="lt1"/>
                </a:solidFill>
                <a:latin typeface="+mn-lt"/>
              </a:rPr>
              <a:t>BÀI TẬP TRẮC NGHIỆM</a:t>
            </a:r>
            <a:endParaRPr sz="30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Cho tam</a:t>
                </a:r>
                <a:r>
                  <a:rPr lang="en-US" sz="2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BK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𝐻𝐷𝐾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48" y="1302384"/>
                <a:ext cx="7204488" cy="1031180"/>
              </a:xfrm>
              <a:prstGeom prst="rect">
                <a:avLst/>
              </a:prstGeom>
              <a:blipFill>
                <a:blip r:embed="rId3"/>
                <a:stretch>
                  <a:fillRect l="-846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13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42" y="2398761"/>
                <a:ext cx="2916865" cy="1607171"/>
              </a:xfrm>
              <a:prstGeom prst="rect">
                <a:avLst/>
              </a:prstGeom>
              <a:blipFill>
                <a:blip r:embed="rId4"/>
                <a:stretch>
                  <a:fillRect l="-2301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47236" y="2709429"/>
            <a:ext cx="474921" cy="4182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0157" y="1471582"/>
            <a:ext cx="7300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1 (SGK -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130157" y="1921234"/>
            <a:ext cx="70564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cặp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AH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BC;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BH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CA;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CH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31" y="3009188"/>
            <a:ext cx="2598554" cy="174001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/>
      <p:bldP spid="4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36" y="1837335"/>
            <a:ext cx="2718391" cy="18202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5443" y="1383683"/>
            <a:ext cx="4171506" cy="2540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8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</a:t>
            </a: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VII: TAM GIÁC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9425" y="1963347"/>
            <a:ext cx="63947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400" b="1" dirty="0">
                <a:solidFill>
                  <a:schemeClr val="accent3">
                    <a:lumMod val="75000"/>
                  </a:schemeClr>
                </a:solidFill>
              </a:rPr>
              <a:t>BÀI 13: TÍNH CHẤT BA ĐƯỜNG CAO CỦA TAM GIÁC</a:t>
            </a:r>
            <a:endParaRPr lang="en-US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557E8BD-B505-7E1B-32B6-83408CC0A22B}"/>
              </a:ext>
            </a:extLst>
          </p:cNvPr>
          <p:cNvSpPr txBox="1"/>
          <p:nvPr/>
        </p:nvSpPr>
        <p:spPr>
          <a:xfrm>
            <a:off x="3115783" y="842210"/>
            <a:ext cx="2817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2 </a:t>
            </a:r>
            <a:r>
              <a:rPr lang="en-US" sz="2000" b="1" dirty="0" smtClean="0"/>
              <a:t>(SGK </a:t>
            </a:r>
            <a:r>
              <a:rPr lang="en-US" sz="2000" b="1" dirty="0"/>
              <a:t>– </a:t>
            </a:r>
            <a:r>
              <a:rPr lang="en-US" sz="2000" b="1" dirty="0" smtClean="0"/>
              <a:t>tr.118)</a:t>
            </a:r>
            <a:endParaRPr lang="en-US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769532" y="1339603"/>
            <a:ext cx="7509686" cy="142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07" y="2853242"/>
            <a:ext cx="2987305" cy="20003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7566" y="3165783"/>
            <a:ext cx="3364062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4200444" y="2908046"/>
            <a:ext cx="586126" cy="6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12" y="1029767"/>
            <a:ext cx="362214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38" y="1835355"/>
            <a:ext cx="2864663" cy="2160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77819" y="1673863"/>
            <a:ext cx="4720377" cy="281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ABC: AB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AC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584">
            <a:off x="3441489" y="1612705"/>
            <a:ext cx="432822" cy="4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71008" y="1176762"/>
            <a:ext cx="3606115" cy="325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c)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tù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2767" y="2438162"/>
            <a:ext cx="3408947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172" y="1568629"/>
            <a:ext cx="2300382" cy="254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9643">
            <a:off x="5803017" y="1960048"/>
            <a:ext cx="390411" cy="44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A9F75AE-EB80-C816-8B33-5475AED42807}"/>
              </a:ext>
            </a:extLst>
          </p:cNvPr>
          <p:cNvSpPr txBox="1"/>
          <p:nvPr/>
        </p:nvSpPr>
        <p:spPr>
          <a:xfrm>
            <a:off x="1464870" y="1045316"/>
            <a:ext cx="2745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+mj-lt"/>
              </a:rPr>
              <a:t>Bài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3 </a:t>
            </a:r>
            <a:r>
              <a:rPr lang="en-US" sz="2000" b="1" dirty="0">
                <a:latin typeface="+mj-lt"/>
              </a:rPr>
              <a:t>(SGK – </a:t>
            </a:r>
            <a:r>
              <a:rPr lang="en-US" sz="2000" b="1" dirty="0" smtClean="0">
                <a:latin typeface="+mj-lt"/>
              </a:rPr>
              <a:t>tr.118)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4870" y="1513509"/>
            <a:ext cx="399317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41" y="1658678"/>
            <a:ext cx="2314348" cy="164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33016" y="3051899"/>
            <a:ext cx="6847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DB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DC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443" y="1120442"/>
            <a:ext cx="2578683" cy="1835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27476" y="1329855"/>
            <a:ext cx="3379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DB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82409" y="56691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25297A6-D1E9-338E-32EB-953279BE1EF0}"/>
              </a:ext>
            </a:extLst>
          </p:cNvPr>
          <p:cNvSpPr txBox="1"/>
          <p:nvPr/>
        </p:nvSpPr>
        <p:spPr>
          <a:xfrm>
            <a:off x="3309826" y="791240"/>
            <a:ext cx="399335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4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" y="2527819"/>
            <a:ext cx="3054940" cy="2239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𝐶𝐹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𝐻𝐶𝐴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25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39" y="1273460"/>
                <a:ext cx="7024427" cy="1031180"/>
              </a:xfrm>
              <a:prstGeom prst="rect">
                <a:avLst/>
              </a:prstGeom>
              <a:blipFill>
                <a:blip r:embed="rId4"/>
                <a:stretch>
                  <a:fillRect l="-955" r="-868" b="-4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∆AFC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</a:t>
                </a:r>
                <a:r>
                  <a:rPr lang="en-US" sz="2000" baseline="30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781" y="2670487"/>
                <a:ext cx="4572000" cy="1954509"/>
              </a:xfrm>
              <a:prstGeom prst="rect">
                <a:avLst/>
              </a:prstGeom>
              <a:blipFill>
                <a:blip r:embed="rId5"/>
                <a:stretch>
                  <a:fillRect l="-1467" r="-1333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563992" y="2270377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 err="1" smtClean="0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000" b="1" dirty="0" smtClean="0">
                <a:solidFill>
                  <a:srgbClr val="002060"/>
                </a:solidFill>
                <a:ea typeface="+mn-ea"/>
                <a:cs typeface="+mn-cs"/>
              </a:rPr>
              <a:t>:</a:t>
            </a:r>
            <a:endParaRPr lang="en-US" sz="20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" y="2098159"/>
            <a:ext cx="2548486" cy="1868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1257" y="102282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𝐹𝐶𝐴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=90°−25°=65°</m:t>
                    </m:r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=65°</m:t>
                    </m:r>
                  </m:oMath>
                </a14:m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∆BEA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=90°−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−6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𝐻𝐵𝐴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=25°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842" y="1532438"/>
                <a:ext cx="5603358" cy="2478243"/>
              </a:xfrm>
              <a:prstGeom prst="rect">
                <a:avLst/>
              </a:prstGeom>
              <a:blipFill>
                <a:blip r:embed="rId4"/>
                <a:stretch>
                  <a:fillRect l="-1197" r="-2938" b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4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</a:t>
                </a:r>
                <a:r>
                  <a:rPr lang="en-US" sz="2000" b="1" dirty="0" smtClean="0">
                    <a:latin typeface="+mj-lt"/>
                  </a:rPr>
                  <a:t>5 </a:t>
                </a:r>
                <a:r>
                  <a:rPr lang="en-US" sz="2000" b="1" dirty="0">
                    <a:latin typeface="+mj-lt"/>
                  </a:rPr>
                  <a:t>(SGK – </a:t>
                </a:r>
                <a:r>
                  <a:rPr lang="en-US" sz="2000" b="1" dirty="0" smtClean="0">
                    <a:latin typeface="+mj-lt"/>
                  </a:rPr>
                  <a:t>tr.118)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139,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//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CH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AH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m:rPr>
                        <m:sty m:val="p"/>
                      </m:rP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CK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43" y="1334637"/>
                <a:ext cx="8056113" cy="1477328"/>
              </a:xfrm>
              <a:prstGeom prst="rect">
                <a:avLst/>
              </a:prstGeom>
              <a:blipFill>
                <a:blip r:embed="rId4"/>
                <a:stretch>
                  <a:fillRect l="-756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62" y="2811965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247" y="1247133"/>
            <a:ext cx="4749210" cy="3553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H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AB // CD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AK // CH.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AD // BC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CK </a:t>
            </a:r>
            <a:r>
              <a:rPr lang="en-US" sz="19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9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AH // CK.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228" y="962556"/>
            <a:ext cx="836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3" y="1362666"/>
            <a:ext cx="2812674" cy="19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625501" y="4052232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41755" y="365570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2835">
            <a:off x="527927" y="4212499"/>
            <a:ext cx="593994" cy="675776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753436" y="977098"/>
            <a:ext cx="2762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smtClean="0"/>
              <a:t>6 </a:t>
            </a:r>
            <a:r>
              <a:rPr lang="en-US" sz="2000" b="1" dirty="0"/>
              <a:t>(SGK – </a:t>
            </a:r>
            <a:r>
              <a:rPr lang="en-US" sz="2000" b="1" dirty="0" smtClean="0"/>
              <a:t>tr.118)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1355" y="1442418"/>
            <a:ext cx="77563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I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bốn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G, H, I, O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;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Nếu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H, I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trùng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ABC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tam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US" sz="2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466;p36"/>
          <p:cNvSpPr/>
          <p:nvPr/>
        </p:nvSpPr>
        <p:spPr>
          <a:xfrm>
            <a:off x="2711392" y="526302"/>
            <a:ext cx="36496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926999" y="598152"/>
            <a:ext cx="3275018" cy="457200"/>
          </a:xfrm>
        </p:spPr>
        <p:txBody>
          <a:bodyPr/>
          <a:lstStyle/>
          <a:p>
            <a:r>
              <a:rPr lang="en-US" sz="2500" b="1" dirty="0" smtClean="0">
                <a:solidFill>
                  <a:schemeClr val="bg1"/>
                </a:solidFill>
                <a:latin typeface="+mn-lt"/>
              </a:rPr>
              <a:t>NỘI DUNG BÀI HỌC</a:t>
            </a:r>
            <a:endParaRPr lang="en-US" sz="2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96755" y="1598238"/>
            <a:ext cx="755614" cy="665770"/>
            <a:chOff x="3352800" y="3102142"/>
            <a:chExt cx="1412687" cy="1285465"/>
          </a:xfrm>
        </p:grpSpPr>
        <p:grpSp>
          <p:nvGrpSpPr>
            <p:cNvPr id="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636570" y="1663844"/>
            <a:ext cx="48937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Đường </a:t>
            </a:r>
            <a:r>
              <a:rPr lang="en-US" sz="22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2013" y="2814540"/>
            <a:ext cx="618668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Tính chất ba đường </a:t>
            </a:r>
            <a:r>
              <a:rPr lang="en-US" sz="22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 smtClean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của </a:t>
            </a:r>
            <a:r>
              <a:rPr lang="vi-VN" sz="2200" b="1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tam giác</a:t>
            </a: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803881" y="2748934"/>
            <a:ext cx="755614" cy="665770"/>
            <a:chOff x="3352800" y="3102142"/>
            <a:chExt cx="1412687" cy="1285465"/>
          </a:xfrm>
        </p:grpSpPr>
        <p:grpSp>
          <p:nvGrpSpPr>
            <p:cNvPr id="1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</p:grpSp>
        <p:sp>
          <p:nvSpPr>
            <p:cNvPr id="19" name="TextBox 15"/>
            <p:cNvSpPr txBox="1"/>
            <p:nvPr/>
          </p:nvSpPr>
          <p:spPr>
            <a:xfrm>
              <a:off x="3550771" y="3212730"/>
              <a:ext cx="1043391" cy="96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27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oogle Shape;631;p26">
            <a:extLst>
              <a:ext uri="{FF2B5EF4-FFF2-40B4-BE49-F238E27FC236}">
                <a16:creationId xmlns:a16="http://schemas.microsoft.com/office/drawing/2014/main" id="{9762E55E-010B-4763-B2AE-52DEAD6FF910}"/>
              </a:ext>
            </a:extLst>
          </p:cNvPr>
          <p:cNvGrpSpPr/>
          <p:nvPr/>
        </p:nvGrpSpPr>
        <p:grpSpPr>
          <a:xfrm>
            <a:off x="589094" y="3737116"/>
            <a:ext cx="1072728" cy="998598"/>
            <a:chOff x="1339725" y="238075"/>
            <a:chExt cx="2758000" cy="2769525"/>
          </a:xfrm>
        </p:grpSpPr>
        <p:sp>
          <p:nvSpPr>
            <p:cNvPr id="22" name="Google Shape;632;p26">
              <a:extLst>
                <a:ext uri="{FF2B5EF4-FFF2-40B4-BE49-F238E27FC236}">
                  <a16:creationId xmlns:a16="http://schemas.microsoft.com/office/drawing/2014/main" id="{84383D66-35C8-462D-A1C0-83F7232B5338}"/>
                </a:ext>
              </a:extLst>
            </p:cNvPr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33;p26">
              <a:extLst>
                <a:ext uri="{FF2B5EF4-FFF2-40B4-BE49-F238E27FC236}">
                  <a16:creationId xmlns:a16="http://schemas.microsoft.com/office/drawing/2014/main" id="{893CA941-DD4D-402A-924B-9F9372CE9784}"/>
                </a:ext>
              </a:extLst>
            </p:cNvPr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34;p26">
              <a:extLst>
                <a:ext uri="{FF2B5EF4-FFF2-40B4-BE49-F238E27FC236}">
                  <a16:creationId xmlns:a16="http://schemas.microsoft.com/office/drawing/2014/main" id="{46583B62-5C73-459C-BCAE-BB02EAA848AD}"/>
                </a:ext>
              </a:extLst>
            </p:cNvPr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5;p26">
              <a:extLst>
                <a:ext uri="{FF2B5EF4-FFF2-40B4-BE49-F238E27FC236}">
                  <a16:creationId xmlns:a16="http://schemas.microsoft.com/office/drawing/2014/main" id="{571768A4-695A-4313-A483-4350A55F7F63}"/>
                </a:ext>
              </a:extLst>
            </p:cNvPr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36;p26">
              <a:extLst>
                <a:ext uri="{FF2B5EF4-FFF2-40B4-BE49-F238E27FC236}">
                  <a16:creationId xmlns:a16="http://schemas.microsoft.com/office/drawing/2014/main" id="{43524B27-F644-4EF8-B689-A62A38373CA9}"/>
                </a:ext>
              </a:extLst>
            </p:cNvPr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37;p26">
              <a:extLst>
                <a:ext uri="{FF2B5EF4-FFF2-40B4-BE49-F238E27FC236}">
                  <a16:creationId xmlns:a16="http://schemas.microsoft.com/office/drawing/2014/main" id="{92FDEBCD-DC1F-4E92-A7A2-512770C66341}"/>
                </a:ext>
              </a:extLst>
            </p:cNvPr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38;p26">
              <a:extLst>
                <a:ext uri="{FF2B5EF4-FFF2-40B4-BE49-F238E27FC236}">
                  <a16:creationId xmlns:a16="http://schemas.microsoft.com/office/drawing/2014/main" id="{EDCCC328-263E-4958-95F3-56D11551957D}"/>
                </a:ext>
              </a:extLst>
            </p:cNvPr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39;p26">
              <a:extLst>
                <a:ext uri="{FF2B5EF4-FFF2-40B4-BE49-F238E27FC236}">
                  <a16:creationId xmlns:a16="http://schemas.microsoft.com/office/drawing/2014/main" id="{F8396AD0-3EAF-451A-AC39-654426E53BFE}"/>
                </a:ext>
              </a:extLst>
            </p:cNvPr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40;p26">
              <a:extLst>
                <a:ext uri="{FF2B5EF4-FFF2-40B4-BE49-F238E27FC236}">
                  <a16:creationId xmlns:a16="http://schemas.microsoft.com/office/drawing/2014/main" id="{195CF58D-2E46-4452-8703-5345F5DDBA97}"/>
                </a:ext>
              </a:extLst>
            </p:cNvPr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41;p26">
              <a:extLst>
                <a:ext uri="{FF2B5EF4-FFF2-40B4-BE49-F238E27FC236}">
                  <a16:creationId xmlns:a16="http://schemas.microsoft.com/office/drawing/2014/main" id="{25487143-2F4E-4CB5-964F-2E7FEB469050}"/>
                </a:ext>
              </a:extLst>
            </p:cNvPr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42;p26">
              <a:extLst>
                <a:ext uri="{FF2B5EF4-FFF2-40B4-BE49-F238E27FC236}">
                  <a16:creationId xmlns:a16="http://schemas.microsoft.com/office/drawing/2014/main" id="{2A563053-B5FB-4878-881D-732424FB7D8A}"/>
                </a:ext>
              </a:extLst>
            </p:cNvPr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43;p26">
              <a:extLst>
                <a:ext uri="{FF2B5EF4-FFF2-40B4-BE49-F238E27FC236}">
                  <a16:creationId xmlns:a16="http://schemas.microsoft.com/office/drawing/2014/main" id="{E75776B1-7C1B-410F-971A-82D122008D81}"/>
                </a:ext>
              </a:extLst>
            </p:cNvPr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44;p26">
              <a:extLst>
                <a:ext uri="{FF2B5EF4-FFF2-40B4-BE49-F238E27FC236}">
                  <a16:creationId xmlns:a16="http://schemas.microsoft.com/office/drawing/2014/main" id="{0B463DCB-235E-4F51-B0A2-7480F3E46FC7}"/>
                </a:ext>
              </a:extLst>
            </p:cNvPr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45;p26">
              <a:extLst>
                <a:ext uri="{FF2B5EF4-FFF2-40B4-BE49-F238E27FC236}">
                  <a16:creationId xmlns:a16="http://schemas.microsoft.com/office/drawing/2014/main" id="{C999FD1F-EE7E-42F1-A9DB-81C2500447F2}"/>
                </a:ext>
              </a:extLst>
            </p:cNvPr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46;p26">
              <a:extLst>
                <a:ext uri="{FF2B5EF4-FFF2-40B4-BE49-F238E27FC236}">
                  <a16:creationId xmlns:a16="http://schemas.microsoft.com/office/drawing/2014/main" id="{2096D10B-1615-4249-9449-D05021E2EBF9}"/>
                </a:ext>
              </a:extLst>
            </p:cNvPr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47;p26">
              <a:extLst>
                <a:ext uri="{FF2B5EF4-FFF2-40B4-BE49-F238E27FC236}">
                  <a16:creationId xmlns:a16="http://schemas.microsoft.com/office/drawing/2014/main" id="{37985D12-0E37-4AC3-B78E-7799678D8E57}"/>
                </a:ext>
              </a:extLst>
            </p:cNvPr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48;p26">
              <a:extLst>
                <a:ext uri="{FF2B5EF4-FFF2-40B4-BE49-F238E27FC236}">
                  <a16:creationId xmlns:a16="http://schemas.microsoft.com/office/drawing/2014/main" id="{6EEC93F3-8E9B-4258-9CC0-B7458FC9E8D6}"/>
                </a:ext>
              </a:extLst>
            </p:cNvPr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49;p26">
              <a:extLst>
                <a:ext uri="{FF2B5EF4-FFF2-40B4-BE49-F238E27FC236}">
                  <a16:creationId xmlns:a16="http://schemas.microsoft.com/office/drawing/2014/main" id="{7354BE17-86AA-41B2-93B5-E8BC78DA8BAB}"/>
                </a:ext>
              </a:extLst>
            </p:cNvPr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50;p26">
              <a:extLst>
                <a:ext uri="{FF2B5EF4-FFF2-40B4-BE49-F238E27FC236}">
                  <a16:creationId xmlns:a16="http://schemas.microsoft.com/office/drawing/2014/main" id="{287A318B-9990-4B1F-891B-4CA01431E23B}"/>
                </a:ext>
              </a:extLst>
            </p:cNvPr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51;p26">
              <a:extLst>
                <a:ext uri="{FF2B5EF4-FFF2-40B4-BE49-F238E27FC236}">
                  <a16:creationId xmlns:a16="http://schemas.microsoft.com/office/drawing/2014/main" id="{EB3F08D5-9842-4641-916F-80C02BFC73F8}"/>
                </a:ext>
              </a:extLst>
            </p:cNvPr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2;p26">
              <a:extLst>
                <a:ext uri="{FF2B5EF4-FFF2-40B4-BE49-F238E27FC236}">
                  <a16:creationId xmlns:a16="http://schemas.microsoft.com/office/drawing/2014/main" id="{E1FAC379-EC37-43F8-993A-24C38876CC50}"/>
                </a:ext>
              </a:extLst>
            </p:cNvPr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3;p26">
              <a:extLst>
                <a:ext uri="{FF2B5EF4-FFF2-40B4-BE49-F238E27FC236}">
                  <a16:creationId xmlns:a16="http://schemas.microsoft.com/office/drawing/2014/main" id="{DE52E780-9982-45A0-803B-408A27F7A089}"/>
                </a:ext>
              </a:extLst>
            </p:cNvPr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4;p26">
              <a:extLst>
                <a:ext uri="{FF2B5EF4-FFF2-40B4-BE49-F238E27FC236}">
                  <a16:creationId xmlns:a16="http://schemas.microsoft.com/office/drawing/2014/main" id="{B9822AC2-0D94-48E3-980F-24871C8BF40E}"/>
                </a:ext>
              </a:extLst>
            </p:cNvPr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5;p26">
              <a:extLst>
                <a:ext uri="{FF2B5EF4-FFF2-40B4-BE49-F238E27FC236}">
                  <a16:creationId xmlns:a16="http://schemas.microsoft.com/office/drawing/2014/main" id="{C2B0C009-D7BE-4477-BC97-3B3E5582CD45}"/>
                </a:ext>
              </a:extLst>
            </p:cNvPr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6;p26">
              <a:extLst>
                <a:ext uri="{FF2B5EF4-FFF2-40B4-BE49-F238E27FC236}">
                  <a16:creationId xmlns:a16="http://schemas.microsoft.com/office/drawing/2014/main" id="{6CB39078-5854-4E6F-9C18-98A84D17488D}"/>
                </a:ext>
              </a:extLst>
            </p:cNvPr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7;p26">
              <a:extLst>
                <a:ext uri="{FF2B5EF4-FFF2-40B4-BE49-F238E27FC236}">
                  <a16:creationId xmlns:a16="http://schemas.microsoft.com/office/drawing/2014/main" id="{3ED0C471-1A42-4906-9810-C79F69A44BED}"/>
                </a:ext>
              </a:extLst>
            </p:cNvPr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" name="Google Shape;658;p26">
              <a:extLst>
                <a:ext uri="{FF2B5EF4-FFF2-40B4-BE49-F238E27FC236}">
                  <a16:creationId xmlns:a16="http://schemas.microsoft.com/office/drawing/2014/main" id="{A7F5621B-02F2-4FB1-BB93-ADD8F885DA73}"/>
                </a:ext>
              </a:extLst>
            </p:cNvPr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9;p26">
              <a:extLst>
                <a:ext uri="{FF2B5EF4-FFF2-40B4-BE49-F238E27FC236}">
                  <a16:creationId xmlns:a16="http://schemas.microsoft.com/office/drawing/2014/main" id="{DBA46C04-0812-4DAF-A14A-A1988C2CC4EC}"/>
                </a:ext>
              </a:extLst>
            </p:cNvPr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60;p26">
              <a:extLst>
                <a:ext uri="{FF2B5EF4-FFF2-40B4-BE49-F238E27FC236}">
                  <a16:creationId xmlns:a16="http://schemas.microsoft.com/office/drawing/2014/main" id="{3AF6CD9F-80FA-4D92-A754-E1F315399A6E}"/>
                </a:ext>
              </a:extLst>
            </p:cNvPr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61;p26">
              <a:extLst>
                <a:ext uri="{FF2B5EF4-FFF2-40B4-BE49-F238E27FC236}">
                  <a16:creationId xmlns:a16="http://schemas.microsoft.com/office/drawing/2014/main" id="{92821193-1FBF-4418-B60E-27D3C2AE5725}"/>
                </a:ext>
              </a:extLst>
            </p:cNvPr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62;p26">
              <a:extLst>
                <a:ext uri="{FF2B5EF4-FFF2-40B4-BE49-F238E27FC236}">
                  <a16:creationId xmlns:a16="http://schemas.microsoft.com/office/drawing/2014/main" id="{DE628B59-083E-44CD-967E-117792392322}"/>
                </a:ext>
              </a:extLst>
            </p:cNvPr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63;p26">
              <a:extLst>
                <a:ext uri="{FF2B5EF4-FFF2-40B4-BE49-F238E27FC236}">
                  <a16:creationId xmlns:a16="http://schemas.microsoft.com/office/drawing/2014/main" id="{8D98FFB9-B37A-4737-9264-83CD8E94BF25}"/>
                </a:ext>
              </a:extLst>
            </p:cNvPr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64;p26">
              <a:extLst>
                <a:ext uri="{FF2B5EF4-FFF2-40B4-BE49-F238E27FC236}">
                  <a16:creationId xmlns:a16="http://schemas.microsoft.com/office/drawing/2014/main" id="{B0AB6CC9-84AE-42BD-B2BE-E69E56F5C49E}"/>
                </a:ext>
              </a:extLst>
            </p:cNvPr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65;p26">
              <a:extLst>
                <a:ext uri="{FF2B5EF4-FFF2-40B4-BE49-F238E27FC236}">
                  <a16:creationId xmlns:a16="http://schemas.microsoft.com/office/drawing/2014/main" id="{3BAD757C-6DF1-4A64-96B5-5E8090732319}"/>
                </a:ext>
              </a:extLst>
            </p:cNvPr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66;p26">
              <a:extLst>
                <a:ext uri="{FF2B5EF4-FFF2-40B4-BE49-F238E27FC236}">
                  <a16:creationId xmlns:a16="http://schemas.microsoft.com/office/drawing/2014/main" id="{2F4A5D68-54F3-4C92-AAFD-A1DE42E1F216}"/>
                </a:ext>
              </a:extLst>
            </p:cNvPr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67;p26">
              <a:extLst>
                <a:ext uri="{FF2B5EF4-FFF2-40B4-BE49-F238E27FC236}">
                  <a16:creationId xmlns:a16="http://schemas.microsoft.com/office/drawing/2014/main" id="{0D8394CE-E92E-40AE-996D-97356F22D43A}"/>
                </a:ext>
              </a:extLst>
            </p:cNvPr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68;p26">
              <a:extLst>
                <a:ext uri="{FF2B5EF4-FFF2-40B4-BE49-F238E27FC236}">
                  <a16:creationId xmlns:a16="http://schemas.microsoft.com/office/drawing/2014/main" id="{A8D90DC5-5C0F-430F-A0F1-DBEDE0B094BE}"/>
                </a:ext>
              </a:extLst>
            </p:cNvPr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69;p26">
              <a:extLst>
                <a:ext uri="{FF2B5EF4-FFF2-40B4-BE49-F238E27FC236}">
                  <a16:creationId xmlns:a16="http://schemas.microsoft.com/office/drawing/2014/main" id="{B5BEEB5C-37DF-414B-94BA-AC84736B44BC}"/>
                </a:ext>
              </a:extLst>
            </p:cNvPr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70;p26">
              <a:extLst>
                <a:ext uri="{FF2B5EF4-FFF2-40B4-BE49-F238E27FC236}">
                  <a16:creationId xmlns:a16="http://schemas.microsoft.com/office/drawing/2014/main" id="{E9B82BB5-4EED-4F88-BC5B-646D47C80633}"/>
                </a:ext>
              </a:extLst>
            </p:cNvPr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71;p26">
              <a:extLst>
                <a:ext uri="{FF2B5EF4-FFF2-40B4-BE49-F238E27FC236}">
                  <a16:creationId xmlns:a16="http://schemas.microsoft.com/office/drawing/2014/main" id="{42DD7657-EF85-4E8F-A417-584662863EBA}"/>
                </a:ext>
              </a:extLst>
            </p:cNvPr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72;p26">
              <a:extLst>
                <a:ext uri="{FF2B5EF4-FFF2-40B4-BE49-F238E27FC236}">
                  <a16:creationId xmlns:a16="http://schemas.microsoft.com/office/drawing/2014/main" id="{5DA63594-2361-4C8D-953D-656633511EB1}"/>
                </a:ext>
              </a:extLst>
            </p:cNvPr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73;p26">
              <a:extLst>
                <a:ext uri="{FF2B5EF4-FFF2-40B4-BE49-F238E27FC236}">
                  <a16:creationId xmlns:a16="http://schemas.microsoft.com/office/drawing/2014/main" id="{F863B67A-F1DF-4667-B3F2-B65B997E5F32}"/>
                </a:ext>
              </a:extLst>
            </p:cNvPr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74;p26">
              <a:extLst>
                <a:ext uri="{FF2B5EF4-FFF2-40B4-BE49-F238E27FC236}">
                  <a16:creationId xmlns:a16="http://schemas.microsoft.com/office/drawing/2014/main" id="{A0C480F1-670E-40F5-B0B1-B8EF7B54476A}"/>
                </a:ext>
              </a:extLst>
            </p:cNvPr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75;p26">
              <a:extLst>
                <a:ext uri="{FF2B5EF4-FFF2-40B4-BE49-F238E27FC236}">
                  <a16:creationId xmlns:a16="http://schemas.microsoft.com/office/drawing/2014/main" id="{C2EBA11A-A1BE-4270-97C9-E5DCDE8F2F3F}"/>
                </a:ext>
              </a:extLst>
            </p:cNvPr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76;p26">
              <a:extLst>
                <a:ext uri="{FF2B5EF4-FFF2-40B4-BE49-F238E27FC236}">
                  <a16:creationId xmlns:a16="http://schemas.microsoft.com/office/drawing/2014/main" id="{6820B27B-795C-4AF1-B479-DC6C884A2894}"/>
                </a:ext>
              </a:extLst>
            </p:cNvPr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7;p26">
              <a:extLst>
                <a:ext uri="{FF2B5EF4-FFF2-40B4-BE49-F238E27FC236}">
                  <a16:creationId xmlns:a16="http://schemas.microsoft.com/office/drawing/2014/main" id="{BF1DBE80-43DB-4FC3-8BE5-D3EA8F9DEDF8}"/>
                </a:ext>
              </a:extLst>
            </p:cNvPr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78;p26">
              <a:extLst>
                <a:ext uri="{FF2B5EF4-FFF2-40B4-BE49-F238E27FC236}">
                  <a16:creationId xmlns:a16="http://schemas.microsoft.com/office/drawing/2014/main" id="{D7EA6B41-1504-49D5-9D2C-4B4F4377246B}"/>
                </a:ext>
              </a:extLst>
            </p:cNvPr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79;p26">
              <a:extLst>
                <a:ext uri="{FF2B5EF4-FFF2-40B4-BE49-F238E27FC236}">
                  <a16:creationId xmlns:a16="http://schemas.microsoft.com/office/drawing/2014/main" id="{0CF3B3D9-DDD9-4724-97E2-11E36172E74F}"/>
                </a:ext>
              </a:extLst>
            </p:cNvPr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80;p26">
              <a:extLst>
                <a:ext uri="{FF2B5EF4-FFF2-40B4-BE49-F238E27FC236}">
                  <a16:creationId xmlns:a16="http://schemas.microsoft.com/office/drawing/2014/main" id="{87B142AC-16DA-4B89-B187-8802C51FA97E}"/>
                </a:ext>
              </a:extLst>
            </p:cNvPr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81;p26">
              <a:extLst>
                <a:ext uri="{FF2B5EF4-FFF2-40B4-BE49-F238E27FC236}">
                  <a16:creationId xmlns:a16="http://schemas.microsoft.com/office/drawing/2014/main" id="{3BC7806B-6D9C-42A6-BA88-8897BF07AD43}"/>
                </a:ext>
              </a:extLst>
            </p:cNvPr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82;p26">
              <a:extLst>
                <a:ext uri="{FF2B5EF4-FFF2-40B4-BE49-F238E27FC236}">
                  <a16:creationId xmlns:a16="http://schemas.microsoft.com/office/drawing/2014/main" id="{6449BDBB-CBBD-46EF-8165-830E5920AD73}"/>
                </a:ext>
              </a:extLst>
            </p:cNvPr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83;p26">
              <a:extLst>
                <a:ext uri="{FF2B5EF4-FFF2-40B4-BE49-F238E27FC236}">
                  <a16:creationId xmlns:a16="http://schemas.microsoft.com/office/drawing/2014/main" id="{B1512460-C144-4313-84B4-7A20B134B413}"/>
                </a:ext>
              </a:extLst>
            </p:cNvPr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84;p26">
              <a:extLst>
                <a:ext uri="{FF2B5EF4-FFF2-40B4-BE49-F238E27FC236}">
                  <a16:creationId xmlns:a16="http://schemas.microsoft.com/office/drawing/2014/main" id="{9FA1ACBB-8574-47A2-9B7C-9B1325F334E5}"/>
                </a:ext>
              </a:extLst>
            </p:cNvPr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85;p26">
              <a:extLst>
                <a:ext uri="{FF2B5EF4-FFF2-40B4-BE49-F238E27FC236}">
                  <a16:creationId xmlns:a16="http://schemas.microsoft.com/office/drawing/2014/main" id="{88E96E85-0583-4506-854A-F10CC2ED42C8}"/>
                </a:ext>
              </a:extLst>
            </p:cNvPr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86;p26">
              <a:extLst>
                <a:ext uri="{FF2B5EF4-FFF2-40B4-BE49-F238E27FC236}">
                  <a16:creationId xmlns:a16="http://schemas.microsoft.com/office/drawing/2014/main" id="{8799E642-7CA7-4C3F-9FBC-0246658BCD83}"/>
                </a:ext>
              </a:extLst>
            </p:cNvPr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87;p26">
              <a:extLst>
                <a:ext uri="{FF2B5EF4-FFF2-40B4-BE49-F238E27FC236}">
                  <a16:creationId xmlns:a16="http://schemas.microsoft.com/office/drawing/2014/main" id="{BA437256-BB4F-461B-90E0-93475C8B0F84}"/>
                </a:ext>
              </a:extLst>
            </p:cNvPr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88;p26">
              <a:extLst>
                <a:ext uri="{FF2B5EF4-FFF2-40B4-BE49-F238E27FC236}">
                  <a16:creationId xmlns:a16="http://schemas.microsoft.com/office/drawing/2014/main" id="{047DA4C8-B7CC-4A3D-8C4C-B3B9E19D9398}"/>
                </a:ext>
              </a:extLst>
            </p:cNvPr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89;p26">
              <a:extLst>
                <a:ext uri="{FF2B5EF4-FFF2-40B4-BE49-F238E27FC236}">
                  <a16:creationId xmlns:a16="http://schemas.microsoft.com/office/drawing/2014/main" id="{1594F5A7-BAF8-4BF1-9800-96272E25164A}"/>
                </a:ext>
              </a:extLst>
            </p:cNvPr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90;p26">
              <a:extLst>
                <a:ext uri="{FF2B5EF4-FFF2-40B4-BE49-F238E27FC236}">
                  <a16:creationId xmlns:a16="http://schemas.microsoft.com/office/drawing/2014/main" id="{2CFAC516-908C-4665-809A-EA76E772B1B9}"/>
                </a:ext>
              </a:extLst>
            </p:cNvPr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91;p26">
              <a:extLst>
                <a:ext uri="{FF2B5EF4-FFF2-40B4-BE49-F238E27FC236}">
                  <a16:creationId xmlns:a16="http://schemas.microsoft.com/office/drawing/2014/main" id="{539022E4-64F6-46B5-8A30-D93C4C45DAD4}"/>
                </a:ext>
              </a:extLst>
            </p:cNvPr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92;p26">
              <a:extLst>
                <a:ext uri="{FF2B5EF4-FFF2-40B4-BE49-F238E27FC236}">
                  <a16:creationId xmlns:a16="http://schemas.microsoft.com/office/drawing/2014/main" id="{CCF29B7F-7FB9-4DCB-94C6-653F1A333D0A}"/>
                </a:ext>
              </a:extLst>
            </p:cNvPr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93;p26">
              <a:extLst>
                <a:ext uri="{FF2B5EF4-FFF2-40B4-BE49-F238E27FC236}">
                  <a16:creationId xmlns:a16="http://schemas.microsoft.com/office/drawing/2014/main" id="{A22D81DD-A3D0-49AC-B326-55ED4C909A78}"/>
                </a:ext>
              </a:extLst>
            </p:cNvPr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94;p26">
              <a:extLst>
                <a:ext uri="{FF2B5EF4-FFF2-40B4-BE49-F238E27FC236}">
                  <a16:creationId xmlns:a16="http://schemas.microsoft.com/office/drawing/2014/main" id="{D57884AF-1310-4546-B350-A38EC128DF00}"/>
                </a:ext>
              </a:extLst>
            </p:cNvPr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95;p26">
              <a:extLst>
                <a:ext uri="{FF2B5EF4-FFF2-40B4-BE49-F238E27FC236}">
                  <a16:creationId xmlns:a16="http://schemas.microsoft.com/office/drawing/2014/main" id="{DB0CE239-D931-4495-A519-A1D83431BF91}"/>
                </a:ext>
              </a:extLst>
            </p:cNvPr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96;p26">
              <a:extLst>
                <a:ext uri="{FF2B5EF4-FFF2-40B4-BE49-F238E27FC236}">
                  <a16:creationId xmlns:a16="http://schemas.microsoft.com/office/drawing/2014/main" id="{385AA9D5-B12E-4E32-B994-6189615085A2}"/>
                </a:ext>
              </a:extLst>
            </p:cNvPr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97;p26">
              <a:extLst>
                <a:ext uri="{FF2B5EF4-FFF2-40B4-BE49-F238E27FC236}">
                  <a16:creationId xmlns:a16="http://schemas.microsoft.com/office/drawing/2014/main" id="{3ECFA34C-4788-404C-967C-598BA0E1F1DB}"/>
                </a:ext>
              </a:extLst>
            </p:cNvPr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98;p26">
              <a:extLst>
                <a:ext uri="{FF2B5EF4-FFF2-40B4-BE49-F238E27FC236}">
                  <a16:creationId xmlns:a16="http://schemas.microsoft.com/office/drawing/2014/main" id="{63A6953C-82DD-461C-8395-9E084F9442F2}"/>
                </a:ext>
              </a:extLst>
            </p:cNvPr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99;p26">
              <a:extLst>
                <a:ext uri="{FF2B5EF4-FFF2-40B4-BE49-F238E27FC236}">
                  <a16:creationId xmlns:a16="http://schemas.microsoft.com/office/drawing/2014/main" id="{284D5160-04D9-4B99-AAFF-8C2BE6896331}"/>
                </a:ext>
              </a:extLst>
            </p:cNvPr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00;p26">
              <a:extLst>
                <a:ext uri="{FF2B5EF4-FFF2-40B4-BE49-F238E27FC236}">
                  <a16:creationId xmlns:a16="http://schemas.microsoft.com/office/drawing/2014/main" id="{5F3C1426-D4BD-4C1D-BF02-F8F1C2967550}"/>
                </a:ext>
              </a:extLst>
            </p:cNvPr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01;p26">
              <a:extLst>
                <a:ext uri="{FF2B5EF4-FFF2-40B4-BE49-F238E27FC236}">
                  <a16:creationId xmlns:a16="http://schemas.microsoft.com/office/drawing/2014/main" id="{70B9367C-B375-4EB6-93B7-B703AF796156}"/>
                </a:ext>
              </a:extLst>
            </p:cNvPr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02;p26">
              <a:extLst>
                <a:ext uri="{FF2B5EF4-FFF2-40B4-BE49-F238E27FC236}">
                  <a16:creationId xmlns:a16="http://schemas.microsoft.com/office/drawing/2014/main" id="{48BB8500-9F33-4C50-935B-A3C9EBA07C9C}"/>
                </a:ext>
              </a:extLst>
            </p:cNvPr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03;p26">
              <a:extLst>
                <a:ext uri="{FF2B5EF4-FFF2-40B4-BE49-F238E27FC236}">
                  <a16:creationId xmlns:a16="http://schemas.microsoft.com/office/drawing/2014/main" id="{A0E68904-DE7A-46BC-843B-64ACA4EC618E}"/>
                </a:ext>
              </a:extLst>
            </p:cNvPr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24897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1971" y="1354160"/>
            <a:ext cx="3161443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fr-FR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BC, CA, AB.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tam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BC = CA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= CM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931" y="1824292"/>
                <a:ext cx="5057553" cy="2416174"/>
              </a:xfrm>
              <a:prstGeom prst="rect">
                <a:avLst/>
              </a:prstGeom>
              <a:blipFill>
                <a:blip r:embed="rId3"/>
                <a:stretch>
                  <a:fillRect l="-723" r="-482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1" y="2177700"/>
            <a:ext cx="2334623" cy="1936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𝐴𝐵𝑀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𝐴𝐶𝑀</m:t>
                        </m:r>
                      </m:e>
                    </m:acc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</a:t>
                </a:r>
                <a:endParaRPr lang="en-US" sz="2000" dirty="0" smtClean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2" y="682544"/>
                <a:ext cx="4214038" cy="1954509"/>
              </a:xfrm>
              <a:prstGeom prst="rect">
                <a:avLst/>
              </a:prstGeom>
              <a:blipFill>
                <a:blip r:embed="rId3"/>
                <a:stretch>
                  <a:fillRect l="-868" r="-1737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3848984" y="1275913"/>
            <a:ext cx="354419" cy="125464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03403" y="1626235"/>
            <a:ext cx="3894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∆AMB = ∆AMC (c - g - 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𝐴𝑀𝐶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83" y="2464026"/>
                <a:ext cx="7829107" cy="1046697"/>
              </a:xfrm>
              <a:prstGeom prst="rect">
                <a:avLst/>
              </a:prstGeom>
              <a:blipFill>
                <a:blip r:embed="rId4"/>
                <a:stretch>
                  <a:fillRect l="-857" r="-3816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32882" y="3410874"/>
            <a:ext cx="7680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CA,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BN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CP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AM, BN, CP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G, H, I, O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4" y="1043473"/>
                <a:ext cx="7474689" cy="3370538"/>
              </a:xfrm>
              <a:prstGeom prst="rect">
                <a:avLst/>
              </a:prstGeom>
              <a:blipFill>
                <a:blip r:embed="rId3"/>
                <a:stretch>
                  <a:fillRect l="-815" r="-6927" b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624244"/>
            <a:ext cx="934948" cy="488632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734" y="1368337"/>
            <a:ext cx="3600666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Tam giác ABC có H trùng I.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1" y="1929327"/>
            <a:ext cx="52914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BC, CA, AB.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∆ABC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AC, BH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H,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5" y="2071374"/>
            <a:ext cx="2446166" cy="22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A, H,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C, H,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HP = HN = HM.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3380" marR="3048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∆APH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∆CMH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𝐴𝐻𝑃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𝐶𝐻𝑀</m:t>
                        </m:r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HP = HM (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0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 = HC (2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3" y="931152"/>
                <a:ext cx="7814930" cy="3763851"/>
              </a:xfrm>
              <a:prstGeom prst="rect">
                <a:avLst/>
              </a:prstGeom>
              <a:blipFill>
                <a:blip r:embed="rId3"/>
                <a:stretch>
                  <a:fillRect l="-468" t="-972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4302640" y="3310264"/>
            <a:ext cx="297712" cy="8435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07440" y="3356534"/>
            <a:ext cx="3905693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>
              <a:lnSpc>
                <a:spcPct val="107000"/>
              </a:lnSpc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∆APH = ∆CMH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32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092" y="1116935"/>
            <a:ext cx="7403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380" marR="3048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∆HNA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= HC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= CN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lvl="0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HN </a:t>
            </a:r>
            <a:r>
              <a:rPr lang="en-US" sz="2000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⊥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579086" y="1623237"/>
            <a:ext cx="255182" cy="82934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4268" y="1486607"/>
            <a:ext cx="275029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∆HNA = ∆HNC (2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3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297" y="1393382"/>
            <a:ext cx="7403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Mà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B, H, 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thuộc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trung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trực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thẳng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AC.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BA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73380" marR="3048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tương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minh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CA = CB.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Do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 = BC = CA.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ABC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9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91063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nhớ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4023" y="2584136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4023" y="3442437"/>
            <a:ext cx="53448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</a:t>
            </a:r>
            <a:r>
              <a:rPr lang="pt-BR" sz="2000" dirty="0" smtClean="0"/>
              <a:t>mới </a:t>
            </a:r>
            <a:r>
              <a:rPr lang="pt-BR" sz="2000" b="1" dirty="0" smtClean="0"/>
              <a:t>“</a:t>
            </a:r>
            <a:r>
              <a:rPr lang="en-US" sz="2000" b="1" dirty="0" smtClean="0"/>
              <a:t>B</a:t>
            </a:r>
            <a:r>
              <a:rPr lang="vi-VN" sz="2000" b="1" dirty="0" smtClean="0"/>
              <a:t>ài </a:t>
            </a:r>
            <a:r>
              <a:rPr lang="vi-VN" sz="2000" b="1" dirty="0"/>
              <a:t>tập cuối chương </a:t>
            </a:r>
            <a:r>
              <a:rPr lang="vi-VN" sz="2000" b="1" dirty="0" smtClean="0"/>
              <a:t>VII</a:t>
            </a:r>
            <a:r>
              <a:rPr lang="en-US" sz="2000" b="1" dirty="0" smtClean="0"/>
              <a:t>”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2356733" y="478543"/>
            <a:ext cx="4338266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44216" y="533963"/>
            <a:ext cx="3923562" cy="457200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Tx/>
              <a:tabLst>
                <a:tab pos="360045" algn="l"/>
                <a:tab pos="720090" algn="l"/>
              </a:tabLst>
            </a:pPr>
            <a:r>
              <a:rPr lang="en-US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vi-VN" sz="2200" b="1" dirty="0" smtClean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Đường </a:t>
            </a:r>
            <a:r>
              <a:rPr lang="en-US" sz="2200" b="1" dirty="0" err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cao</a:t>
            </a:r>
            <a:r>
              <a:rPr lang="en-US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200" b="1" dirty="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89997" y="1376094"/>
            <a:ext cx="784785" cy="600900"/>
            <a:chOff x="1483578" y="1606678"/>
            <a:chExt cx="784785" cy="600900"/>
          </a:xfrm>
        </p:grpSpPr>
        <p:sp>
          <p:nvSpPr>
            <p:cNvPr id="10" name="Google Shape;3502;p39"/>
            <p:cNvSpPr/>
            <p:nvPr/>
          </p:nvSpPr>
          <p:spPr>
            <a:xfrm>
              <a:off x="1503725" y="1606678"/>
              <a:ext cx="744492" cy="600900"/>
            </a:xfrm>
            <a:prstGeom prst="roundRect">
              <a:avLst>
                <a:gd name="adj" fmla="val 20977"/>
              </a:avLst>
            </a:prstGeom>
            <a:solidFill>
              <a:srgbClr val="00B050"/>
            </a:solidFill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504;p39"/>
            <p:cNvSpPr txBox="1">
              <a:spLocks/>
            </p:cNvSpPr>
            <p:nvPr/>
          </p:nvSpPr>
          <p:spPr>
            <a:xfrm>
              <a:off x="1483578" y="1751879"/>
              <a:ext cx="784785" cy="3104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 smtClean="0">
                  <a:solidFill>
                    <a:schemeClr val="bg1"/>
                  </a:solidFill>
                  <a:latin typeface="+mn-lt"/>
                </a:rPr>
                <a:t>HĐ1</a:t>
              </a:r>
              <a:endParaRPr 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133).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ê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997" y="2122195"/>
                <a:ext cx="4109895" cy="1938992"/>
              </a:xfrm>
              <a:prstGeom prst="rect">
                <a:avLst/>
              </a:prstGeom>
              <a:blipFill>
                <a:blip r:embed="rId3"/>
                <a:stretch>
                  <a:fillRect l="-1632" r="-148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346350" y="1487709"/>
            <a:ext cx="4221428" cy="446837"/>
            <a:chOff x="2351574" y="2130825"/>
            <a:chExt cx="4221428" cy="446837"/>
          </a:xfrm>
        </p:grpSpPr>
        <p:sp>
          <p:nvSpPr>
            <p:cNvPr id="13" name="Rectangle 12"/>
            <p:cNvSpPr/>
            <p:nvPr/>
          </p:nvSpPr>
          <p:spPr>
            <a:xfrm>
              <a:off x="2977146" y="2169578"/>
              <a:ext cx="35958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HĐ1</a:t>
              </a:r>
              <a:endPara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74" y="2130825"/>
              <a:ext cx="625572" cy="446837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96" y="2037912"/>
            <a:ext cx="2850123" cy="26533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59" y="1676544"/>
            <a:ext cx="2471448" cy="247144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6638261" y="2397642"/>
            <a:ext cx="5316" cy="16582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1699" y="1343519"/>
            <a:ext cx="726382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534" y="3418962"/>
            <a:ext cx="106631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7369" y="3913775"/>
            <a:ext cx="4355680" cy="405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756" y="2589427"/>
            <a:ext cx="2108741" cy="211153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602327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674177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135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  <m:r>
                      <a:rPr lang="en-US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67" y="1384713"/>
                <a:ext cx="7344663" cy="1015663"/>
              </a:xfrm>
              <a:prstGeom prst="rect">
                <a:avLst/>
              </a:prstGeom>
              <a:blipFill>
                <a:blip r:embed="rId3"/>
                <a:stretch>
                  <a:fillRect l="-914" r="-914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87" y="2644689"/>
            <a:ext cx="2761780" cy="210408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708657" y="765630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3943641" y="837480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𝐵𝐾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Tx/>
                  <a:buChar char="-"/>
                </a:pPr>
                <a:r>
                  <a:rPr lang="en-US" sz="2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65" y="1466731"/>
                <a:ext cx="7461747" cy="2862322"/>
              </a:xfrm>
              <a:prstGeom prst="rect">
                <a:avLst/>
              </a:prstGeom>
              <a:blipFill>
                <a:blip r:embed="rId3"/>
                <a:stretch>
                  <a:fillRect l="-735" r="-817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3" grpId="0" animBg="1"/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FFFF"/>
                </a:solidFill>
              </a:rPr>
              <a:t>Ví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</a:rPr>
              <a:t>dụ</a:t>
            </a:r>
            <a:r>
              <a:rPr lang="en-US" sz="2400" b="1" dirty="0">
                <a:solidFill>
                  <a:srgbClr val="FFFFFF"/>
                </a:solidFill>
              </a:rPr>
              <a:t> 2</a:t>
            </a:r>
            <a:endParaRPr sz="2400" b="1" dirty="0">
              <a:solidFill>
                <a:srgbClr val="FFFFFF"/>
              </a:solidFill>
            </a:endParaRPr>
          </a:p>
        </p:txBody>
      </p: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1687">
            <a:off x="3811453" y="3823865"/>
            <a:ext cx="559653" cy="6860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9366" y="1169237"/>
            <a:ext cx="7384824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ê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229" y="2297697"/>
            <a:ext cx="3427049" cy="1427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425" y="2351090"/>
            <a:ext cx="2731935" cy="2382987"/>
          </a:xfrm>
          <a:prstGeom prst="rect">
            <a:avLst/>
          </a:prstGeom>
        </p:spPr>
      </p:pic>
      <p:grpSp>
        <p:nvGrpSpPr>
          <p:cNvPr id="84" name="Google Shape;3983;p52"/>
          <p:cNvGrpSpPr/>
          <p:nvPr/>
        </p:nvGrpSpPr>
        <p:grpSpPr>
          <a:xfrm>
            <a:off x="7574385" y="4045638"/>
            <a:ext cx="1612721" cy="1191278"/>
            <a:chOff x="1942875" y="4263875"/>
            <a:chExt cx="856600" cy="632750"/>
          </a:xfrm>
        </p:grpSpPr>
        <p:sp>
          <p:nvSpPr>
            <p:cNvPr id="85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4015;p52"/>
          <p:cNvGrpSpPr/>
          <p:nvPr/>
        </p:nvGrpSpPr>
        <p:grpSpPr>
          <a:xfrm>
            <a:off x="8319950" y="1694120"/>
            <a:ext cx="754593" cy="1003232"/>
            <a:chOff x="7062788" y="3483325"/>
            <a:chExt cx="558875" cy="743025"/>
          </a:xfrm>
        </p:grpSpPr>
        <p:sp>
          <p:nvSpPr>
            <p:cNvPr id="117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2" grpId="0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2297</Words>
  <Application>Microsoft Office PowerPoint</Application>
  <PresentationFormat>On-screen Show (16:9)</PresentationFormat>
  <Paragraphs>224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Chewy</vt:lpstr>
      <vt:lpstr>Bebas Neue</vt:lpstr>
      <vt:lpstr>Hind</vt:lpstr>
      <vt:lpstr>Arial</vt:lpstr>
      <vt:lpstr>Nunito Light</vt:lpstr>
      <vt:lpstr>Cambria Math</vt:lpstr>
      <vt:lpstr>PT Sans</vt:lpstr>
      <vt:lpstr>Roboto Condensed Light</vt:lpstr>
      <vt:lpstr>Calibri</vt:lpstr>
      <vt:lpstr>Times New Roman</vt:lpstr>
      <vt:lpstr>Geography Subject for Elementary: Europe Continent by Slidesgo</vt:lpstr>
      <vt:lpstr>PowerPoint Presentation</vt:lpstr>
      <vt:lpstr>KHỞI ĐỘNG</vt:lpstr>
      <vt:lpstr>PowerPoint Presentation</vt:lpstr>
      <vt:lpstr>NỘI DUNG BÀI HỌC</vt:lpstr>
      <vt:lpstr>1. Đường cao của tam giác</vt:lpstr>
      <vt:lpstr>KẾT LUẬN</vt:lpstr>
      <vt:lpstr>Ví dụ 1:</vt:lpstr>
      <vt:lpstr>Giải</vt:lpstr>
      <vt:lpstr>PowerPoint Presentation</vt:lpstr>
      <vt:lpstr>PowerPoint Presentation</vt:lpstr>
      <vt:lpstr>Luyện tập 1</vt:lpstr>
      <vt:lpstr>PowerPoint Presentation</vt:lpstr>
      <vt:lpstr>2. Tính chất ba đường cao của tam giác</vt:lpstr>
      <vt:lpstr>PowerPoint Presentation</vt:lpstr>
      <vt:lpstr>PowerPoint Presentation</vt:lpstr>
      <vt:lpstr>Luyện tập 2</vt:lpstr>
      <vt:lpstr>PowerPoint Presentation</vt:lpstr>
      <vt:lpstr>PowerPoint Presentation</vt:lpstr>
      <vt:lpstr>PowerPoint Presentation</vt:lpstr>
      <vt:lpstr>PowerPoint Presentation</vt:lpstr>
      <vt:lpstr>Luyện tập 3</vt:lpstr>
      <vt:lpstr>PowerPoint Presentation</vt:lpstr>
      <vt:lpstr>BÀI TẬP TRẮC NGHIỆM</vt:lpstr>
      <vt:lpstr>BÀI TẬP TRẮC NGHIỆM</vt:lpstr>
      <vt:lpstr>BÀI TẬP TRẮC NGHIỆM</vt:lpstr>
      <vt:lpstr>BÀI TẬP TRẮC NGHIỆM</vt:lpstr>
      <vt:lpstr>BÀI TẬP TRẮC NGHIỆM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Admin</cp:lastModifiedBy>
  <cp:revision>56</cp:revision>
  <dcterms:modified xsi:type="dcterms:W3CDTF">2022-12-16T09:04:22Z</dcterms:modified>
</cp:coreProperties>
</file>