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57" r:id="rId6"/>
    <p:sldId id="279" r:id="rId7"/>
    <p:sldId id="358" r:id="rId8"/>
    <p:sldId id="316" r:id="rId9"/>
    <p:sldId id="351" r:id="rId10"/>
    <p:sldId id="352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32" r:id="rId19"/>
    <p:sldId id="326" r:id="rId20"/>
    <p:sldId id="341" r:id="rId21"/>
    <p:sldId id="359" r:id="rId22"/>
    <p:sldId id="343" r:id="rId23"/>
    <p:sldId id="313" r:id="rId24"/>
    <p:sldId id="361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FB7BD"/>
    <a:srgbClr val="F7941E"/>
    <a:srgbClr val="008A8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14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available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sẵn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12495" y="3400004"/>
            <a:ext cx="23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 /</a:t>
            </a:r>
            <a:r>
              <a:rPr lang="en-US" sz="3600" b="1" dirty="0" err="1">
                <a:solidFill>
                  <a:srgbClr val="0FB7BD"/>
                </a:solidFill>
              </a:rPr>
              <a:t>əˈveɪləbl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892800" y="2279066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Advantage</a:t>
            </a:r>
            <a:r>
              <a:rPr lang="en-US" sz="4800" b="1" dirty="0" smtClean="0">
                <a:solidFill>
                  <a:srgbClr val="F7941E"/>
                </a:solidFill>
              </a:rPr>
              <a:t>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Lợi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254411" y="3400004"/>
            <a:ext cx="287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ədˈvɑːntɪdʒ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8867" y="51632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115" y="2233708"/>
            <a:ext cx="6148080" cy="393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940446" y="1454046"/>
            <a:ext cx="404734" cy="708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Disadvantage</a:t>
            </a:r>
            <a:r>
              <a:rPr lang="en-US" sz="4800" b="1" dirty="0" smtClean="0">
                <a:solidFill>
                  <a:srgbClr val="F7941E"/>
                </a:solidFill>
              </a:rPr>
              <a:t>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Bất</a:t>
            </a:r>
            <a:r>
              <a:rPr lang="en-US" sz="3600" dirty="0" smtClean="0"/>
              <a:t> </a:t>
            </a:r>
            <a:r>
              <a:rPr lang="en-US" sz="3600" dirty="0" err="1" smtClean="0"/>
              <a:t>lợi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966671" y="3400004"/>
            <a:ext cx="3448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dɪsədˈvɑːntɪdʒ</a:t>
            </a:r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8867" y="51632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115" y="2233708"/>
            <a:ext cx="6148080" cy="393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0238282" y="1525082"/>
            <a:ext cx="404734" cy="708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Rely on</a:t>
            </a:r>
            <a:r>
              <a:rPr lang="en-US" sz="4800" b="1" dirty="0" smtClean="0">
                <a:solidFill>
                  <a:srgbClr val="F7941E"/>
                </a:solidFill>
              </a:rPr>
              <a:t>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Phụ</a:t>
            </a:r>
            <a:r>
              <a:rPr lang="en-US" sz="3600" dirty="0" smtClean="0"/>
              <a:t> </a:t>
            </a:r>
            <a:r>
              <a:rPr lang="en-US" sz="3600" dirty="0" err="1" smtClean="0"/>
              <a:t>thuộc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48017" y="3400004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FB7BD"/>
                </a:solidFill>
              </a:rPr>
              <a:t>/ˌ</a:t>
            </a:r>
            <a:r>
              <a:rPr lang="en-US" sz="3600" b="1" dirty="0" err="1" smtClean="0">
                <a:solidFill>
                  <a:srgbClr val="0FB7BD"/>
                </a:solidFill>
              </a:rPr>
              <a:t>rɪ</a:t>
            </a:r>
            <a:r>
              <a:rPr lang="en-US" sz="3600" b="1" dirty="0" err="1">
                <a:solidFill>
                  <a:srgbClr val="0FB7BD"/>
                </a:solidFill>
              </a:rPr>
              <a:t>ˈlaɪ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ɒn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8867" y="51632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9698637" y="1698451"/>
            <a:ext cx="404734" cy="708626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58" y="2605446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Heat</a:t>
            </a:r>
            <a:r>
              <a:rPr lang="en-US" sz="4800" b="1" dirty="0" smtClean="0">
                <a:solidFill>
                  <a:srgbClr val="F7941E"/>
                </a:solidFill>
              </a:rPr>
              <a:t>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Sưởi</a:t>
            </a:r>
            <a:r>
              <a:rPr lang="en-US" sz="3600" dirty="0" smtClean="0"/>
              <a:t> </a:t>
            </a:r>
            <a:r>
              <a:rPr lang="en-US" sz="3600" dirty="0" err="1" smtClean="0"/>
              <a:t>ấm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86626" y="3400004"/>
            <a:ext cx="1208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FB7BD"/>
                </a:solidFill>
              </a:rPr>
              <a:t>/hit 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8867" y="51632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3074" name="Picture 2" descr="Heat Check : NP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58" y="1534994"/>
            <a:ext cx="5378483" cy="47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108384"/>
            <a:ext cx="8414437" cy="108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F7941E"/>
                </a:solidFill>
              </a:rPr>
              <a:t>Electrical </a:t>
            </a:r>
            <a:r>
              <a:rPr lang="en-US" sz="5400" b="1" dirty="0">
                <a:solidFill>
                  <a:srgbClr val="F7941E"/>
                </a:solidFill>
              </a:rPr>
              <a:t>appliances</a:t>
            </a:r>
            <a:r>
              <a:rPr lang="en-US" sz="4400" dirty="0"/>
              <a:t> </a:t>
            </a:r>
            <a:r>
              <a:rPr lang="en-US" sz="5400" b="1" dirty="0">
                <a:solidFill>
                  <a:srgbClr val="F7941E"/>
                </a:solidFill>
              </a:rPr>
              <a:t>(n</a:t>
            </a:r>
            <a:r>
              <a:rPr lang="en-US" sz="4400" b="1" dirty="0" smtClean="0">
                <a:solidFill>
                  <a:srgbClr val="F7941E"/>
                </a:solidFill>
              </a:rPr>
              <a:t>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Thiết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89366" y="3400004"/>
            <a:ext cx="4603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r>
              <a:rPr lang="en-US" sz="3600" b="1" dirty="0" err="1" smtClean="0">
                <a:solidFill>
                  <a:srgbClr val="0FB7BD"/>
                </a:solidFill>
              </a:rPr>
              <a:t>ɪ</a:t>
            </a:r>
            <a:r>
              <a:rPr lang="en-US" sz="3600" b="1" dirty="0" err="1">
                <a:solidFill>
                  <a:srgbClr val="0FB7BD"/>
                </a:solidFill>
              </a:rPr>
              <a:t>ˈlɛktrɪkəl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əˈ</a:t>
            </a:r>
            <a:r>
              <a:rPr lang="en-US" sz="3600" b="1" dirty="0" err="1" smtClean="0">
                <a:solidFill>
                  <a:srgbClr val="0FB7BD"/>
                </a:solidFill>
              </a:rPr>
              <a:t>plaɪənsɪz</a:t>
            </a:r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32" y="2061776"/>
            <a:ext cx="4762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108385"/>
            <a:ext cx="11887200" cy="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F7941E"/>
                </a:solidFill>
              </a:rPr>
              <a:t>HOW YOU REMEMBER WORDS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86551"/>
              </p:ext>
            </p:extLst>
          </p:nvPr>
        </p:nvGraphicFramePr>
        <p:xfrm>
          <a:off x="487067" y="2548466"/>
          <a:ext cx="1098040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204"/>
                <a:gridCol w="5490204"/>
              </a:tblGrid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ENGLISH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VIETNAMESE</a:t>
                      </a:r>
                    </a:p>
                    <a:p>
                      <a:pPr algn="ctr"/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PRODUCE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BỊ</a:t>
                      </a:r>
                      <a:r>
                        <a:rPr lang="en-US" sz="2000" b="1" baseline="0" dirty="0" smtClean="0"/>
                        <a:t> HẠN CHẾ</a:t>
                      </a:r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AVAILABLE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LỢI</a:t>
                      </a:r>
                      <a:r>
                        <a:rPr lang="en-US" sz="2000" b="1" baseline="0" dirty="0" smtClean="0"/>
                        <a:t> THẾ</a:t>
                      </a:r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DISADVANTAGE</a:t>
                      </a:r>
                      <a:r>
                        <a:rPr lang="en-US" sz="2000" b="1" baseline="0" dirty="0" smtClean="0"/>
                        <a:t> 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PHỤ</a:t>
                      </a:r>
                      <a:r>
                        <a:rPr lang="en-US" sz="2000" b="1" baseline="0" dirty="0" smtClean="0"/>
                        <a:t> THUỘC VÀO</a:t>
                      </a:r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HEAT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THIẾT</a:t>
                      </a:r>
                      <a:r>
                        <a:rPr lang="en-US" sz="2000" b="1" baseline="0" dirty="0" smtClean="0"/>
                        <a:t> BỊ ĐIỆN</a:t>
                      </a:r>
                      <a:endParaRPr lang="vi-VN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108385"/>
            <a:ext cx="11887200" cy="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F7941E"/>
                </a:solidFill>
              </a:rPr>
              <a:t>HOW YOU REMEMBER WORDS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10248"/>
              </p:ext>
            </p:extLst>
          </p:nvPr>
        </p:nvGraphicFramePr>
        <p:xfrm>
          <a:off x="453396" y="2098761"/>
          <a:ext cx="1098040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204"/>
                <a:gridCol w="5490204"/>
              </a:tblGrid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VIETNAMESE</a:t>
                      </a:r>
                    </a:p>
                    <a:p>
                      <a:pPr algn="ctr"/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PRODUCE (V)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SẢN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XUẤT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LIMITED (ADJ)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BỊ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HẠN CHẾ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AVAILABLE (ADJ)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SẴN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ADVANTAGE (N)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LỢI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THẾ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DISADVANTAGE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(N)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BẤT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LỢI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RELY ON (V)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PHỤ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THUỘC VÀO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HEAT (V)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SƯỞI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ẤM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ELECTRICAL APPLIANCES (N)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THIẾT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BỊ ĐIỆN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73128"/>
            <a:ext cx="82246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Work in pairs. Discuss </a:t>
            </a:r>
            <a:r>
              <a:rPr lang="en-US" sz="2400" b="1" smtClean="0">
                <a:cs typeface="Arial" panose="020B0604020202020204" pitchFamily="34" charset="0"/>
              </a:rPr>
              <a:t>the following </a:t>
            </a:r>
            <a:r>
              <a:rPr lang="en-US" sz="2400" b="1"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6487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401"/>
          <a:stretch/>
        </p:blipFill>
        <p:spPr>
          <a:xfrm>
            <a:off x="5183187" y="1860193"/>
            <a:ext cx="6372225" cy="43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9699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487067" y="1991383"/>
            <a:ext cx="1144043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7941E"/>
                </a:solidFill>
              </a:rPr>
              <a:t>1. </a:t>
            </a:r>
            <a:r>
              <a:rPr lang="en-US" sz="2600" dirty="0"/>
              <a:t>Non-renewable sources are cheap and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available  	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easy to use  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expensive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______ come from the sun, wind or water.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Renewable sources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All energy sources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Non-renewable sources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When energy comes from water, we call it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wind energy 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solar energy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Renewable energy sources are better for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the environment </a:t>
            </a:r>
            <a:r>
              <a:rPr lang="en-US" sz="2600"/>
              <a:t>	</a:t>
            </a:r>
            <a:r>
              <a:rPr lang="en-US" sz="2600" smtClean="0"/>
              <a:t>	</a:t>
            </a:r>
            <a:r>
              <a:rPr lang="en-US" sz="2600" b="1" smtClean="0">
                <a:solidFill>
                  <a:srgbClr val="0FB7BD"/>
                </a:solidFill>
              </a:rPr>
              <a:t>B</a:t>
            </a:r>
            <a:r>
              <a:rPr lang="en-US" sz="2600" b="1" dirty="0">
                <a:solidFill>
                  <a:srgbClr val="0FB7BD"/>
                </a:solidFill>
              </a:rPr>
              <a:t>.</a:t>
            </a:r>
            <a:r>
              <a:rPr lang="en-US" sz="2600" dirty="0"/>
              <a:t> our cars	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8">
            <a:extLst>
              <a:ext uri="{FF2B5EF4-FFF2-40B4-BE49-F238E27FC236}">
                <a16:creationId xmlns="" xmlns:a16="http://schemas.microsoft.com/office/drawing/2014/main" id="{37E1675D-3C80-1500-68E8-AA2C8F05C7E9}"/>
              </a:ext>
            </a:extLst>
          </p:cNvPr>
          <p:cNvSpPr/>
          <p:nvPr/>
        </p:nvSpPr>
        <p:spPr>
          <a:xfrm>
            <a:off x="4045973" y="2376534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9">
            <a:extLst>
              <a:ext uri="{FF2B5EF4-FFF2-40B4-BE49-F238E27FC236}">
                <a16:creationId xmlns="" xmlns:a16="http://schemas.microsoft.com/office/drawing/2014/main" id="{3B01DEF0-445F-DDBC-A247-B52C1278A657}"/>
              </a:ext>
            </a:extLst>
          </p:cNvPr>
          <p:cNvSpPr/>
          <p:nvPr/>
        </p:nvSpPr>
        <p:spPr>
          <a:xfrm>
            <a:off x="392888" y="356139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20">
            <a:extLst>
              <a:ext uri="{FF2B5EF4-FFF2-40B4-BE49-F238E27FC236}">
                <a16:creationId xmlns="" xmlns:a16="http://schemas.microsoft.com/office/drawing/2014/main" id="{C8271485-B1C0-50D7-23B9-6809BC27651C}"/>
              </a:ext>
            </a:extLst>
          </p:cNvPr>
          <p:cNvSpPr/>
          <p:nvPr/>
        </p:nvSpPr>
        <p:spPr>
          <a:xfrm>
            <a:off x="7712937" y="476535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21">
            <a:extLst>
              <a:ext uri="{FF2B5EF4-FFF2-40B4-BE49-F238E27FC236}">
                <a16:creationId xmlns="" xmlns:a16="http://schemas.microsoft.com/office/drawing/2014/main" id="{54765853-94BC-C670-CA08-9314B46CF979}"/>
              </a:ext>
            </a:extLst>
          </p:cNvPr>
          <p:cNvSpPr/>
          <p:nvPr/>
        </p:nvSpPr>
        <p:spPr>
          <a:xfrm>
            <a:off x="392657" y="597469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20421" y="1647012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2" y="128070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3192" y="1734224"/>
            <a:ext cx="266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75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="" xmlns:a16="http://schemas.microsoft.com/office/drawing/2014/main" id="{CF8C3CC8-7C3F-8371-1296-7E273D1AA2BB}"/>
              </a:ext>
            </a:extLst>
          </p:cNvPr>
          <p:cNvSpPr txBox="1"/>
          <p:nvPr/>
        </p:nvSpPr>
        <p:spPr>
          <a:xfrm>
            <a:off x="3372566" y="262402"/>
            <a:ext cx="69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=""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5" y="2369564"/>
            <a:ext cx="4273779" cy="43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again and answer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82983" y="2016783"/>
            <a:ext cx="93786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many energy sources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there? What are they?</a:t>
            </a:r>
          </a:p>
          <a:p>
            <a:pPr>
              <a:lnSpc>
                <a:spcPct val="1500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do non-renewable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sources include?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the advantages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will we rely more on in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future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783" y="2663554"/>
            <a:ext cx="8153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There are two. They are non-renewable and renewable.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483" y="3773797"/>
            <a:ext cx="596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They include coal, oil and natural gas.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983" y="4858640"/>
            <a:ext cx="560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It’s available, clean, and safe to use.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282" y="5968883"/>
            <a:ext cx="850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We will rely more on renewable energy sources in the future.</a:t>
            </a:r>
            <a:endParaRPr lang="en-GB" sz="26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75150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4149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1922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Discuss and put the following words or phrases in 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095912" y="2132115"/>
            <a:ext cx="9832482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run out	limited		easy to use </a:t>
            </a:r>
            <a:r>
              <a:rPr lang="en-US" sz="2400" dirty="0" smtClean="0"/>
              <a:t>		cheap</a:t>
            </a:r>
            <a:r>
              <a:rPr lang="en-US" sz="2400" dirty="0"/>
              <a:t>		</a:t>
            </a:r>
            <a:r>
              <a:rPr lang="en-US" sz="2400" dirty="0" smtClean="0"/>
              <a:t>expensive</a:t>
            </a:r>
          </a:p>
          <a:p>
            <a:r>
              <a:rPr lang="en-US" sz="2400" dirty="0" smtClean="0"/>
              <a:t>available	safe </a:t>
            </a:r>
            <a:r>
              <a:rPr lang="en-US" sz="2400" dirty="0"/>
              <a:t>to use	good for the environment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11494"/>
              </p:ext>
            </p:extLst>
          </p:nvPr>
        </p:nvGraphicFramePr>
        <p:xfrm>
          <a:off x="1948153" y="3278716"/>
          <a:ext cx="8128000" cy="32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55116202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553109697"/>
                    </a:ext>
                  </a:extLst>
                </a:gridCol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Advantages</a:t>
                      </a:r>
                      <a:endParaRPr lang="en-GB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/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659411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0111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6537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6504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5861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25843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90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run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3415" y="3971925"/>
            <a:ext cx="134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easy to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3415" y="4520911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cheap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0102" y="506524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available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101" y="5561542"/>
            <a:ext cx="130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safe to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100" y="6037263"/>
            <a:ext cx="286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good for the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1900" y="4477748"/>
            <a:ext cx="91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limited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1899" y="5026734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3828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Ask and answer questions about the advantages and 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357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255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42" y="2207941"/>
            <a:ext cx="5227878" cy="465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00" y="2529621"/>
            <a:ext cx="6458468" cy="2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253399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07" y="2963671"/>
            <a:ext cx="3568293" cy="3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3395" y="2171130"/>
            <a:ext cx="94952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read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specific information about renewable and non-renewable sources of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8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Speaking: talk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about advantages and disadvantages of different sources of energy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5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007924" y="2327053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W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 L 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0" y="2938463"/>
            <a:ext cx="278606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86550" y="2938463"/>
            <a:ext cx="24765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0881" y="2938463"/>
            <a:ext cx="32861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9031" y="2938463"/>
            <a:ext cx="25717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8125" y="2938463"/>
            <a:ext cx="46672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34388" y="2938463"/>
            <a:ext cx="309562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51107" y="2938463"/>
            <a:ext cx="288131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44013" y="2938463"/>
            <a:ext cx="223837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84532" y="2938463"/>
            <a:ext cx="25479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="" xmlns:a16="http://schemas.microsoft.com/office/drawing/2014/main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="" xmlns:a16="http://schemas.microsoft.com/office/drawing/2014/main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produce</a:t>
            </a:r>
            <a:r>
              <a:rPr lang="en-US" sz="4800" b="1" dirty="0">
                <a:solidFill>
                  <a:srgbClr val="F7941E"/>
                </a:solidFill>
              </a:rPr>
              <a:t>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72" y="46609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sản xuất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6615" y="337998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prəˈdjuːs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718195" y="2260249"/>
            <a:ext cx="621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769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limited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72" y="485888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bị hạn chế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47826" y="3621423"/>
            <a:ext cx="216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 /ˈlɪmɪtɪd/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553094" y="2374928"/>
            <a:ext cx="6473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067" y="208435"/>
            <a:ext cx="67681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– VOCABULARY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3355</TotalTime>
  <Words>911</Words>
  <Application>Microsoft Office PowerPoint</Application>
  <PresentationFormat>Custom</PresentationFormat>
  <Paragraphs>221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161</cp:revision>
  <dcterms:created xsi:type="dcterms:W3CDTF">2020-12-09T02:04:09Z</dcterms:created>
  <dcterms:modified xsi:type="dcterms:W3CDTF">2023-03-27T10:25:59Z</dcterms:modified>
</cp:coreProperties>
</file>